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4"/>
  </p:sldMasterIdLst>
  <p:notesMasterIdLst>
    <p:notesMasterId r:id="rId26"/>
  </p:notesMasterIdLst>
  <p:sldIdLst>
    <p:sldId id="289" r:id="rId5"/>
    <p:sldId id="258" r:id="rId6"/>
    <p:sldId id="259" r:id="rId7"/>
    <p:sldId id="287" r:id="rId8"/>
    <p:sldId id="261" r:id="rId9"/>
    <p:sldId id="262" r:id="rId10"/>
    <p:sldId id="266" r:id="rId11"/>
    <p:sldId id="269" r:id="rId12"/>
    <p:sldId id="271" r:id="rId13"/>
    <p:sldId id="272" r:id="rId14"/>
    <p:sldId id="273" r:id="rId15"/>
    <p:sldId id="293" r:id="rId16"/>
    <p:sldId id="294" r:id="rId17"/>
    <p:sldId id="274" r:id="rId18"/>
    <p:sldId id="295" r:id="rId19"/>
    <p:sldId id="275" r:id="rId20"/>
    <p:sldId id="276" r:id="rId21"/>
    <p:sldId id="279" r:id="rId22"/>
    <p:sldId id="278" r:id="rId23"/>
    <p:sldId id="282" r:id="rId24"/>
    <p:sldId id="297" r:id="rId25"/>
  </p:sldIdLst>
  <p:sldSz cx="24384000" cy="13716000"/>
  <p:notesSz cx="6669088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HGGZ Visser" initials="" lastIdx="1" clrIdx="0">
    <p:extLst>
      <p:ext uri="{19B8F6BF-5375-455C-9EA6-DF929625EA0E}">
        <p15:presenceInfo xmlns:p15="http://schemas.microsoft.com/office/powerpoint/2012/main" userId="S::pohggzvisser@sluis3.nl::19c5c37e-5371-48de-8205-aef79c2f9a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7E8286"/>
              </a:solidFill>
              <a:prstDash val="solid"/>
              <a:miter lim="400000"/>
            </a:ln>
          </a:left>
          <a:right>
            <a:ln w="12700" cap="flat">
              <a:solidFill>
                <a:srgbClr val="7E8286"/>
              </a:solidFill>
              <a:prstDash val="solid"/>
              <a:miter lim="400000"/>
            </a:ln>
          </a:right>
          <a:top>
            <a:ln w="12700" cap="flat">
              <a:solidFill>
                <a:srgbClr val="7E8286"/>
              </a:solidFill>
              <a:prstDash val="solid"/>
              <a:miter lim="400000"/>
            </a:ln>
          </a:top>
          <a:bottom>
            <a:ln w="12700" cap="flat">
              <a:solidFill>
                <a:srgbClr val="7E8286"/>
              </a:solidFill>
              <a:prstDash val="solid"/>
              <a:miter lim="400000"/>
            </a:ln>
          </a:bottom>
          <a:insideH>
            <a:ln w="12700" cap="flat">
              <a:solidFill>
                <a:srgbClr val="7E8286"/>
              </a:solidFill>
              <a:prstDash val="solid"/>
              <a:miter lim="400000"/>
            </a:ln>
          </a:insideH>
          <a:insideV>
            <a:ln w="12700" cap="flat">
              <a:solidFill>
                <a:srgbClr val="7E828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4C1BA">
              <a:alpha val="25000"/>
            </a:srgbClr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7E8286"/>
              </a:solidFill>
              <a:prstDash val="solid"/>
              <a:miter lim="400000"/>
            </a:ln>
          </a:left>
          <a:right>
            <a:ln w="12700" cap="flat">
              <a:solidFill>
                <a:srgbClr val="7E8286"/>
              </a:solidFill>
              <a:prstDash val="solid"/>
              <a:miter lim="400000"/>
            </a:ln>
          </a:right>
          <a:top>
            <a:ln w="12700" cap="flat">
              <a:solidFill>
                <a:srgbClr val="7E8286"/>
              </a:solidFill>
              <a:prstDash val="solid"/>
              <a:miter lim="400000"/>
            </a:ln>
          </a:top>
          <a:bottom>
            <a:ln w="12700" cap="flat">
              <a:solidFill>
                <a:srgbClr val="7E8286"/>
              </a:solidFill>
              <a:prstDash val="solid"/>
              <a:miter lim="400000"/>
            </a:ln>
          </a:bottom>
          <a:insideH>
            <a:ln w="12700" cap="flat">
              <a:solidFill>
                <a:srgbClr val="7E8286"/>
              </a:solidFill>
              <a:prstDash val="solid"/>
              <a:miter lim="400000"/>
            </a:ln>
          </a:insideH>
          <a:insideV>
            <a:ln w="12700" cap="flat">
              <a:solidFill>
                <a:srgbClr val="7E8286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7E8286"/>
              </a:solidFill>
              <a:prstDash val="solid"/>
              <a:miter lim="400000"/>
            </a:ln>
          </a:left>
          <a:right>
            <a:ln w="12700" cap="flat">
              <a:solidFill>
                <a:srgbClr val="7E8286"/>
              </a:solidFill>
              <a:prstDash val="solid"/>
              <a:miter lim="400000"/>
            </a:ln>
          </a:right>
          <a:top>
            <a:ln w="38100" cap="flat">
              <a:solidFill>
                <a:srgbClr val="7E8286"/>
              </a:solidFill>
              <a:prstDash val="solid"/>
              <a:miter lim="400000"/>
            </a:ln>
          </a:top>
          <a:bottom>
            <a:ln w="12700" cap="flat">
              <a:solidFill>
                <a:srgbClr val="7E8286"/>
              </a:solidFill>
              <a:prstDash val="solid"/>
              <a:miter lim="400000"/>
            </a:ln>
          </a:bottom>
          <a:insideH>
            <a:ln w="12700" cap="flat">
              <a:solidFill>
                <a:srgbClr val="7E8286"/>
              </a:solidFill>
              <a:prstDash val="solid"/>
              <a:miter lim="400000"/>
            </a:ln>
          </a:insideH>
          <a:insideV>
            <a:ln w="12700" cap="flat">
              <a:solidFill>
                <a:srgbClr val="7E8286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7E8286"/>
              </a:solidFill>
              <a:prstDash val="solid"/>
              <a:miter lim="400000"/>
            </a:ln>
          </a:left>
          <a:right>
            <a:ln w="12700" cap="flat">
              <a:solidFill>
                <a:srgbClr val="7E8286"/>
              </a:solidFill>
              <a:prstDash val="solid"/>
              <a:miter lim="400000"/>
            </a:ln>
          </a:right>
          <a:top>
            <a:ln w="12700" cap="flat">
              <a:solidFill>
                <a:srgbClr val="7E8286"/>
              </a:solidFill>
              <a:prstDash val="solid"/>
              <a:miter lim="400000"/>
            </a:ln>
          </a:top>
          <a:bottom>
            <a:ln w="12700" cap="flat">
              <a:solidFill>
                <a:srgbClr val="7E8286"/>
              </a:solidFill>
              <a:prstDash val="solid"/>
              <a:miter lim="400000"/>
            </a:ln>
          </a:bottom>
          <a:insideH>
            <a:ln w="12700" cap="flat">
              <a:solidFill>
                <a:srgbClr val="7E8286"/>
              </a:solidFill>
              <a:prstDash val="solid"/>
              <a:miter lim="400000"/>
            </a:ln>
          </a:insideH>
          <a:insideV>
            <a:ln w="12700" cap="flat">
              <a:solidFill>
                <a:srgbClr val="7E8286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Hoefler Text"/>
          <a:ea typeface="Hoefler Text"/>
          <a:cs typeface="Hoefler Text"/>
        </a:font>
        <a:schemeClr val="accent5">
          <a:hueOff val="85969"/>
          <a:satOff val="-7811"/>
          <a:lumOff val="-38955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4C1BA">
              <a:alpha val="25000"/>
            </a:srgbClr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chemeClr val="accent5">
          <a:hueOff val="85969"/>
          <a:satOff val="-7811"/>
          <a:lumOff val="-38955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5C2C3">
              <a:alpha val="63000"/>
            </a:srgbClr>
          </a:solidFill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chemeClr val="accent5">
          <a:hueOff val="85969"/>
          <a:satOff val="-7811"/>
          <a:lumOff val="-38955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2727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79E9E"/>
          </a:solidFill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45430"/>
              <a:satOff val="-14506"/>
              <a:lumOff val="-20039"/>
            </a:schemeClr>
          </a:solidFill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45430"/>
              <a:satOff val="-14506"/>
              <a:lumOff val="-20039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A7A7A7"/>
              </a:solidFill>
              <a:prstDash val="solid"/>
              <a:miter lim="400000"/>
            </a:ln>
          </a:left>
          <a:right>
            <a:ln w="127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A7A7A7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4E1D9"/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solidFill>
                <a:srgbClr val="A7A7A7"/>
              </a:solidFill>
              <a:prstDash val="solid"/>
              <a:miter lim="400000"/>
            </a:ln>
          </a:left>
          <a:right>
            <a:ln w="127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A7A7A7"/>
              </a:solidFill>
              <a:prstDash val="solid"/>
              <a:miter lim="400000"/>
            </a:ln>
          </a:top>
          <a:bottom>
            <a:ln w="12700" cap="flat">
              <a:solidFill>
                <a:srgbClr val="A7A7A7"/>
              </a:solidFill>
              <a:prstDash val="solid"/>
              <a:miter lim="400000"/>
            </a:ln>
          </a:bottom>
          <a:insideH>
            <a:ln w="12700" cap="flat">
              <a:solidFill>
                <a:srgbClr val="A7A7A7"/>
              </a:solidFill>
              <a:prstDash val="solid"/>
              <a:miter lim="400000"/>
            </a:ln>
          </a:insideH>
          <a:insideV>
            <a:ln w="12700" cap="flat">
              <a:solidFill>
                <a:srgbClr val="A7A7A7"/>
              </a:solidFill>
              <a:prstDash val="solid"/>
              <a:miter lim="400000"/>
            </a:ln>
          </a:insideV>
        </a:tcBdr>
        <a:fill>
          <a:solidFill>
            <a:srgbClr val="E7E4DC"/>
          </a:solidFill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solidFill>
                <a:srgbClr val="A7A7A7"/>
              </a:solidFill>
              <a:prstDash val="solid"/>
              <a:miter lim="400000"/>
            </a:ln>
          </a:left>
          <a:right>
            <a:ln w="127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A7A7A7"/>
              </a:solidFill>
              <a:prstDash val="solid"/>
              <a:miter lim="400000"/>
            </a:ln>
          </a:top>
          <a:bottom>
            <a:ln w="12700" cap="flat">
              <a:solidFill>
                <a:srgbClr val="A7A7A7"/>
              </a:solidFill>
              <a:prstDash val="solid"/>
              <a:miter lim="400000"/>
            </a:ln>
          </a:bottom>
          <a:insideH>
            <a:ln w="12700" cap="flat">
              <a:solidFill>
                <a:srgbClr val="A7A7A7"/>
              </a:solidFill>
              <a:prstDash val="solid"/>
              <a:miter lim="400000"/>
            </a:ln>
          </a:insideH>
          <a:insideV>
            <a:ln w="12700" cap="flat">
              <a:solidFill>
                <a:srgbClr val="A7A7A7"/>
              </a:solidFill>
              <a:prstDash val="solid"/>
              <a:miter lim="400000"/>
            </a:ln>
          </a:insideV>
        </a:tcBdr>
        <a:fill>
          <a:solidFill>
            <a:srgbClr val="D5D2C7"/>
          </a:solidFill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solidFill>
                <a:srgbClr val="A7A7A7"/>
              </a:solidFill>
              <a:prstDash val="solid"/>
              <a:miter lim="400000"/>
            </a:ln>
          </a:left>
          <a:right>
            <a:ln w="127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A7A7A7"/>
              </a:solidFill>
              <a:prstDash val="solid"/>
              <a:miter lim="400000"/>
            </a:ln>
          </a:top>
          <a:bottom>
            <a:ln w="12700" cap="flat">
              <a:solidFill>
                <a:srgbClr val="A7A7A7"/>
              </a:solidFill>
              <a:prstDash val="solid"/>
              <a:miter lim="400000"/>
            </a:ln>
          </a:bottom>
          <a:insideH>
            <a:ln w="12700" cap="flat">
              <a:solidFill>
                <a:srgbClr val="A7A7A7"/>
              </a:solidFill>
              <a:prstDash val="solid"/>
              <a:miter lim="400000"/>
            </a:ln>
          </a:insideH>
          <a:insideV>
            <a:ln w="12700" cap="flat">
              <a:solidFill>
                <a:srgbClr val="A7A7A7"/>
              </a:solidFill>
              <a:prstDash val="solid"/>
              <a:miter lim="400000"/>
            </a:ln>
          </a:insideV>
        </a:tcBdr>
        <a:fill>
          <a:solidFill>
            <a:srgbClr val="D5D2C7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4E1D9"/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CA99C"/>
          </a:solidFill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746B"/>
          </a:solidFill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746B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6B6C6B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6B6C6B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6B6C6B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>
              <a:alpha val="50000"/>
            </a:srgbClr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A9AAA9"/>
              </a:solidFill>
              <a:prstDash val="solid"/>
              <a:miter lim="400000"/>
            </a:ln>
          </a:top>
          <a:bottom>
            <a:ln w="12700" cap="flat">
              <a:solidFill>
                <a:srgbClr val="A9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AA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A7A7A7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A7A7A7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A7A7A7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10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26988" y="744538"/>
            <a:ext cx="6615112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889212" y="4715154"/>
            <a:ext cx="4890665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378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5AFA6-B8F3-1044-110D-95A089475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04865FD-7FCB-3E2A-23C5-54EBF6AB16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C4C5938-C0FB-0CC1-6F78-4DDC51093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9467-33F9-435F-9110-047921A1FCDB}" type="datetimeFigureOut">
              <a:rPr lang="nl-NL" smtClean="0"/>
              <a:t>22-4-2024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F5B109-D1C3-05AB-C31C-8831B100F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60A06D-5C12-AAA7-0D17-B0FD94860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653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0A9E5F-B7C3-E0BE-7068-0191048A0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7984432-BAA1-5ECD-08A6-C440C6F53C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84D858-A4FA-758B-EC08-D74E70001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9467-33F9-435F-9110-047921A1FCDB}" type="datetimeFigureOut">
              <a:rPr lang="nl-NL" smtClean="0"/>
              <a:t>22-4-2024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96E1F37-FCEB-D19C-813E-CF411BA9C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53237BC-C94A-3854-586C-2B15FD9F1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8380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EA5D47A-BB46-0CBF-2FF9-C07977D537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1EEC46C-6522-3688-7CAC-67B2E65AD0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9611038-6966-6E8F-A358-1545FBF96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9467-33F9-435F-9110-047921A1FCDB}" type="datetimeFigureOut">
              <a:rPr lang="nl-NL" smtClean="0"/>
              <a:t>22-4-2024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F723C9-7B47-6DB8-68F6-E5F3877E8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6F68682-0D73-977B-9487-4E525E71C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973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opsomm.,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lose-up van witte bloemen"/>
          <p:cNvSpPr>
            <a:spLocks noGrp="1"/>
          </p:cNvSpPr>
          <p:nvPr>
            <p:ph type="pic" sz="half" idx="21"/>
          </p:nvPr>
        </p:nvSpPr>
        <p:spPr>
          <a:xfrm>
            <a:off x="13984264" y="2560108"/>
            <a:ext cx="7900832" cy="9763516"/>
          </a:xfrm>
          <a:prstGeom prst="rect">
            <a:avLst/>
          </a:prstGeom>
          <a:ln w="9525">
            <a:round/>
          </a:ln>
          <a:effectLst>
            <a:outerShdw blurRad="63500" dist="38100" dir="5400000" rotWithShape="0">
              <a:srgbClr val="000000">
                <a:alpha val="5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eltekst"/>
          <p:cNvSpPr txBox="1">
            <a:spLocks noGrp="1"/>
          </p:cNvSpPr>
          <p:nvPr>
            <p:ph type="title"/>
          </p:nvPr>
        </p:nvSpPr>
        <p:spPr>
          <a:xfrm>
            <a:off x="1473200" y="571500"/>
            <a:ext cx="21437600" cy="2997200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67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1473200" y="4000500"/>
            <a:ext cx="10261600" cy="8026400"/>
          </a:xfrm>
          <a:prstGeom prst="rect">
            <a:avLst/>
          </a:prstGeom>
        </p:spPr>
        <p:txBody>
          <a:bodyPr/>
          <a:lstStyle>
            <a:lvl1pPr>
              <a:spcBef>
                <a:spcPts val="3900"/>
              </a:spcBef>
              <a:buBlip>
                <a:blip r:embed="rId2"/>
              </a:buBlip>
              <a:defRPr sz="4200"/>
            </a:lvl1pPr>
            <a:lvl2pPr>
              <a:spcBef>
                <a:spcPts val="3900"/>
              </a:spcBef>
              <a:buBlip>
                <a:blip r:embed="rId2"/>
              </a:buBlip>
              <a:defRPr sz="4200"/>
            </a:lvl2pPr>
            <a:lvl3pPr>
              <a:spcBef>
                <a:spcPts val="3900"/>
              </a:spcBef>
              <a:buBlip>
                <a:blip r:embed="rId2"/>
              </a:buBlip>
              <a:defRPr sz="4200"/>
            </a:lvl3pPr>
            <a:lvl4pPr>
              <a:spcBef>
                <a:spcPts val="3900"/>
              </a:spcBef>
              <a:buBlip>
                <a:blip r:embed="rId2"/>
              </a:buBlip>
              <a:defRPr sz="4200"/>
            </a:lvl4pPr>
            <a:lvl5pPr>
              <a:spcBef>
                <a:spcPts val="3900"/>
              </a:spcBef>
              <a:buBlip>
                <a:blip r:embed="rId2"/>
              </a:buBlip>
              <a:defRPr sz="4200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6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004654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midd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tekst"/>
          <p:cNvSpPr txBox="1">
            <a:spLocks noGrp="1"/>
          </p:cNvSpPr>
          <p:nvPr>
            <p:ph type="title"/>
          </p:nvPr>
        </p:nvSpPr>
        <p:spPr>
          <a:xfrm>
            <a:off x="1473200" y="5143500"/>
            <a:ext cx="21437600" cy="3429000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31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11218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54C8DD-3349-FAC0-6162-92576EB30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B72816-BBF5-7B7E-4DCC-789B7F2CB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4B9A2A2-6A00-3503-720D-628AEF91B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9467-33F9-435F-9110-047921A1FCDB}" type="datetimeFigureOut">
              <a:rPr lang="nl-NL" smtClean="0"/>
              <a:t>22-4-2024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808C53-C8A2-6383-F066-B4FABB5D5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FAC212C-20E7-04A7-8F02-E89AFE46B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6786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D032D-5426-28EC-B028-28AC423B7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CF7CC7F-2C42-3E18-F13A-9FC0D910C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F9DABE8-D1EE-8D31-6BDB-3333D2925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9467-33F9-435F-9110-047921A1FCDB}" type="datetimeFigureOut">
              <a:rPr lang="nl-NL" smtClean="0"/>
              <a:t>22-4-2024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EB2DA31-CD13-1EC8-1A61-BF8DA131F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0945368-DD41-7304-6C5B-523B19362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0002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8FF223-A8DD-778F-19C6-0DD334EDB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E2D367-C114-F6E0-46A7-1F0C44FB07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9A5D0AD-7059-6B11-7AEB-ABEEB8EA0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ABC1CE6-9A2F-1CE2-B8B0-A7FF041F1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9467-33F9-435F-9110-047921A1FCDB}" type="datetimeFigureOut">
              <a:rPr lang="nl-NL" smtClean="0"/>
              <a:t>22-4-2024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4FB297E-4886-6D1D-9D21-E75A1C45B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EE58843-2B4D-E1DA-732A-4A2A6C6FD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338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273C03-C3C9-8B08-64CB-9F7C9E8CB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3D5BC6C-4C2E-45F0-984D-D7207584A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1C65B55-E5CB-A850-0FAF-CE57921B9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2CF7330-350E-BDE9-C9F0-E71A568301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6A9E537-179E-0592-9118-AA2D36CEF4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39977CF-2A75-B913-8F65-A470260CB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9467-33F9-435F-9110-047921A1FCDB}" type="datetimeFigureOut">
              <a:rPr lang="nl-NL" smtClean="0"/>
              <a:t>22-4-2024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C311D14-FEEE-B267-4085-C9120A4E7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258A03D-8FB9-D532-14E4-F2562B0F2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5412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947E23-9A02-E93F-A806-BB1CECCA2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805E41F-F708-A114-D3B4-C95BDF202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9467-33F9-435F-9110-047921A1FCDB}" type="datetimeFigureOut">
              <a:rPr lang="nl-NL" smtClean="0"/>
              <a:t>22-4-2024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9962F08-CEEB-DFF3-FB75-7D6C0ECB1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992ACE3-DF78-F2A3-0141-8C287DCCE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071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60C14E6-B909-D032-84EF-EE7DE1B56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9467-33F9-435F-9110-047921A1FCDB}" type="datetimeFigureOut">
              <a:rPr lang="nl-NL" smtClean="0"/>
              <a:t>22-4-2024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B46D409-FC18-9711-8360-D724180C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39CF2DA-D5A8-7B94-2396-7835B0A48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115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1F287C-8470-EA13-7D15-246073FB5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9CBF72-DA17-BB9A-FA76-4417BCFBE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E4DDF77-70BE-3C4C-A1A8-3EA0F55F3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A25F4EB-F108-D7C0-E167-9A967EC72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9467-33F9-435F-9110-047921A1FCDB}" type="datetimeFigureOut">
              <a:rPr lang="nl-NL" smtClean="0"/>
              <a:t>22-4-2024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3DA773D-A79F-FBD2-7477-69DD4D4E9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4990AB3-7B9C-C022-821B-003EB57EC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6217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010547-2A9F-A458-4983-A89A50D53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55B41F6-7436-2E96-4052-22C9C45240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6C10D02-92FE-75ED-426F-36E589549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17DA93E-FEB2-0F73-D867-CE1180226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9467-33F9-435F-9110-047921A1FCDB}" type="datetimeFigureOut">
              <a:rPr lang="nl-NL" smtClean="0"/>
              <a:t>22-4-2024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427A0B4-3C13-7FF9-175E-50D6C7A13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B4BAE1E-B97B-3A93-61BF-1922FFE04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252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8724C90-7D28-EDDB-F4F9-F3D54FA0E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D44EA4A-9799-6D75-BCEC-0E5F0930C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EFCBE9E-6422-8B54-6D4A-BEA06DEF5D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9467-33F9-435F-9110-047921A1FCDB}" type="datetimeFigureOut">
              <a:rPr lang="nl-NL" smtClean="0"/>
              <a:t>22-4-2024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8E1F7E-FCC1-D3B2-4175-562804366B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0E24302-82B6-0081-59F3-687430C9B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852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thuisarts.nl/keuzehulp/verken-uw-wensen-voor-zorg-en-behandeling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191D02-3373-ADC0-FA12-91F6CFF7BE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1559859"/>
            <a:ext cx="18288000" cy="4952065"/>
          </a:xfrm>
        </p:spPr>
        <p:txBody>
          <a:bodyPr/>
          <a:lstStyle/>
          <a:p>
            <a:r>
              <a:rPr lang="nl-NL" dirty="0">
                <a:latin typeface="+mn-lt"/>
              </a:rPr>
              <a:t>Welkom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BA070EC-CC93-98C9-7E74-E107AC1B3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7000" dirty="0"/>
              <a:t>Praktijk R. Visser Nieuwleusen</a:t>
            </a:r>
          </a:p>
          <a:p>
            <a:r>
              <a:rPr lang="nl-NL" sz="7000" dirty="0"/>
              <a:t>18 April 2024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2225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0" name="Rectangle 189">
            <a:extLst>
              <a:ext uri="{FF2B5EF4-FFF2-40B4-BE49-F238E27FC236}">
                <a16:creationId xmlns:a16="http://schemas.microsoft.com/office/drawing/2014/main" id="{99ED5833-B85B-4103-8A3B-CAB0308E6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24377904" cy="137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animatie"/>
          <p:cNvSpPr txBox="1">
            <a:spLocks noGrp="1"/>
          </p:cNvSpPr>
          <p:nvPr>
            <p:ph type="title"/>
          </p:nvPr>
        </p:nvSpPr>
        <p:spPr>
          <a:xfrm>
            <a:off x="842682" y="1121762"/>
            <a:ext cx="21353930" cy="22287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defTabSz="914400"/>
            <a:r>
              <a:rPr lang="en-US" dirty="0">
                <a:latin typeface="+mn-lt"/>
                <a:ea typeface="+mj-ea"/>
                <a:cs typeface="+mj-cs"/>
              </a:rPr>
              <a:t> </a:t>
            </a:r>
            <a:r>
              <a:rPr lang="en-US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R </a:t>
            </a:r>
            <a:r>
              <a:rPr lang="en-US" dirty="0">
                <a:latin typeface="+mn-lt"/>
                <a:ea typeface="+mj-ea"/>
                <a:cs typeface="+mj-cs"/>
              </a:rPr>
              <a:t>= Reanimatie?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5D88C11E-5032-6FA2-FE1D-5FB3AD62C26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9" b="8362"/>
          <a:stretch/>
        </p:blipFill>
        <p:spPr>
          <a:xfrm>
            <a:off x="21981459" y="11727760"/>
            <a:ext cx="2238188" cy="1808946"/>
          </a:xfrm>
          <a:prstGeom prst="rect">
            <a:avLst/>
          </a:prstGeom>
        </p:spPr>
      </p:pic>
      <p:pic>
        <p:nvPicPr>
          <p:cNvPr id="2054" name="Picture 6" descr="Gemiddeld overleven 8 van de 100 mensen die 70 jaar zijn of ouder, een reanimatie buiten het ziekenhuis. 4 daarvan hebben geen of lichte restklachten. De andere ">
            <a:extLst>
              <a:ext uri="{FF2B5EF4-FFF2-40B4-BE49-F238E27FC236}">
                <a16:creationId xmlns:a16="http://schemas.microsoft.com/office/drawing/2014/main" id="{612F4BA1-1899-595D-D858-403538994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1294" y="4249271"/>
            <a:ext cx="10729260" cy="6759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C730F690-07AD-F0C7-B140-E1C4CAA1D62C}"/>
              </a:ext>
            </a:extLst>
          </p:cNvPr>
          <p:cNvSpPr txBox="1"/>
          <p:nvPr/>
        </p:nvSpPr>
        <p:spPr>
          <a:xfrm>
            <a:off x="1283446" y="4249271"/>
            <a:ext cx="11365754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600" b="0" i="0" dirty="0">
                <a:effectLst/>
              </a:rPr>
              <a:t>Gemiddeld overleven 8 van de 100 mensen die 70+ zijn een reanimatie buiten het ziekenhuis. </a:t>
            </a:r>
            <a:br>
              <a:rPr lang="nl-NL" sz="5600" b="0" i="0" dirty="0">
                <a:effectLst/>
              </a:rPr>
            </a:br>
            <a:r>
              <a:rPr lang="nl-NL" sz="5600" b="0" i="0" dirty="0">
                <a:effectLst/>
              </a:rPr>
              <a:t>4 daarvan hebben geen of lichte restklachten. De overige 4 hebben blijvende schade op geestelijk of lichamelijk gebied. </a:t>
            </a:r>
            <a:endParaRPr lang="nl-NL" sz="5600" dirty="0"/>
          </a:p>
          <a:p>
            <a:endParaRPr lang="nl-NL"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Opname op de IC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lang="nl-NL" dirty="0">
                <a:solidFill>
                  <a:srgbClr val="FF0000"/>
                </a:solidFill>
                <a:latin typeface="+mn-lt"/>
              </a:rPr>
              <a:t>I </a:t>
            </a:r>
            <a:r>
              <a:rPr lang="nl-NL" dirty="0">
                <a:latin typeface="+mn-lt"/>
              </a:rPr>
              <a:t>= </a:t>
            </a:r>
            <a:r>
              <a:rPr dirty="0">
                <a:latin typeface="+mn-lt"/>
              </a:rPr>
              <a:t>Opname op de IC?</a:t>
            </a:r>
          </a:p>
        </p:txBody>
      </p:sp>
      <p:sp>
        <p:nvSpPr>
          <p:cNvPr id="188" name="Ondersteunen van belangrijke lichaamsfuncties, zoals ademhaling of bloedsomloop, met speciale apparatuur…"/>
          <p:cNvSpPr txBox="1">
            <a:spLocks noGrp="1"/>
          </p:cNvSpPr>
          <p:nvPr>
            <p:ph type="body" sz="half" idx="1"/>
          </p:nvPr>
        </p:nvSpPr>
        <p:spPr>
          <a:xfrm>
            <a:off x="1473200" y="3568700"/>
            <a:ext cx="11740776" cy="89818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defTabSz="914400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5800" dirty="0"/>
              <a:t>Ondersteunen van belangrijke lichaamsfuncties, zoals ademhaling of bloedsomloop, met speciale apparatuur</a:t>
            </a:r>
          </a:p>
          <a:p>
            <a:pPr marL="0" indent="0" defTabSz="914400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sz="5800" dirty="0"/>
          </a:p>
          <a:p>
            <a:pPr marL="0" indent="0" defTabSz="914400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5800" dirty="0"/>
              <a:t>Gespecialiseerde artsen en verpleegkundigen</a:t>
            </a:r>
            <a:endParaRPr lang="nl-NL" sz="5800" dirty="0"/>
          </a:p>
          <a:p>
            <a:pPr marL="0" indent="0" defTabSz="914400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nl-NL" sz="5800" dirty="0"/>
          </a:p>
          <a:p>
            <a:pPr marL="0" indent="0" defTabSz="914400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800" dirty="0"/>
              <a:t>Regel: </a:t>
            </a:r>
          </a:p>
          <a:p>
            <a:pPr marL="0" indent="0" defTabSz="914400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800" dirty="0">
                <a:solidFill>
                  <a:srgbClr val="FF0000"/>
                </a:solidFill>
              </a:rPr>
              <a:t>1 dag IC = 1 maand revalideren</a:t>
            </a:r>
            <a:endParaRPr sz="5800" dirty="0">
              <a:solidFill>
                <a:srgbClr val="FF0000"/>
              </a:solidFill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466E8AFD-58D3-6891-712C-1190E5D3164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9" b="8362"/>
          <a:stretch/>
        </p:blipFill>
        <p:spPr>
          <a:xfrm>
            <a:off x="21981459" y="11727760"/>
            <a:ext cx="2238188" cy="180894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D6EDF4-FD31-82CC-2284-76B283B84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FF0000"/>
                </a:solidFill>
                <a:latin typeface="+mn-lt"/>
              </a:rPr>
              <a:t>Z</a:t>
            </a:r>
            <a:r>
              <a:rPr lang="nl-NL" dirty="0">
                <a:latin typeface="+mn-lt"/>
              </a:rPr>
              <a:t> =  Ziekenhuis?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898477-3B15-69DF-2F14-B45F53D88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Wil ik nog wel naar een ziekenhuis?  </a:t>
            </a:r>
          </a:p>
          <a:p>
            <a:pPr marL="0" indent="0">
              <a:buNone/>
            </a:pPr>
            <a:r>
              <a:rPr lang="nl-NL" dirty="0"/>
              <a:t>-I.v.m. opname  </a:t>
            </a:r>
          </a:p>
          <a:p>
            <a:pPr marL="0" indent="0">
              <a:buNone/>
            </a:pPr>
            <a:r>
              <a:rPr lang="nl-NL" dirty="0"/>
              <a:t>-Poliklinische afspraken?</a:t>
            </a:r>
          </a:p>
          <a:p>
            <a:pPr marL="0" indent="0">
              <a:buNone/>
            </a:pPr>
            <a:r>
              <a:rPr lang="nl-NL" dirty="0"/>
              <a:t>-Heeft het nog meerwaarde dat ik naar ziekenhuis ga?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9FEFD9F-D8E0-E0FA-4826-F5AE9723C6C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9" b="8362"/>
          <a:stretch/>
        </p:blipFill>
        <p:spPr>
          <a:xfrm>
            <a:off x="21981459" y="11727760"/>
            <a:ext cx="2238188" cy="180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309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71C771-90F3-55B3-08EC-83670CA4E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FF0000"/>
                </a:solidFill>
                <a:latin typeface="+mn-lt"/>
              </a:rPr>
              <a:t>A </a:t>
            </a:r>
            <a:r>
              <a:rPr lang="nl-NL" dirty="0">
                <a:latin typeface="+mn-lt"/>
              </a:rPr>
              <a:t>= Antibiotica (andere behandelingen)?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97491B-8E48-7360-6A70-F45450A96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4159624"/>
            <a:ext cx="11483788" cy="8194302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Wil ik nog wel behandeld worden als ik bijvoorbeeld een longontsteking krijg?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C75B26A-3548-9F8C-F7BD-76B8D4607B5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9" b="8362"/>
          <a:stretch/>
        </p:blipFill>
        <p:spPr>
          <a:xfrm>
            <a:off x="21981459" y="11727760"/>
            <a:ext cx="2238188" cy="180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057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Voorbeelden van andere wense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dirty="0" err="1">
                <a:latin typeface="+mn-lt"/>
              </a:rPr>
              <a:t>Voorbeelden</a:t>
            </a:r>
            <a:r>
              <a:rPr dirty="0">
                <a:latin typeface="+mn-lt"/>
              </a:rPr>
              <a:t> van </a:t>
            </a:r>
            <a:r>
              <a:rPr dirty="0" err="1">
                <a:latin typeface="+mn-lt"/>
              </a:rPr>
              <a:t>andere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wensen</a:t>
            </a:r>
            <a:endParaRPr dirty="0">
              <a:latin typeface="+mn-lt"/>
            </a:endParaRPr>
          </a:p>
        </p:txBody>
      </p:sp>
      <p:sp>
        <p:nvSpPr>
          <p:cNvPr id="192" name="Wonen op een andere plek dan thuis…"/>
          <p:cNvSpPr txBox="1">
            <a:spLocks noGrp="1"/>
          </p:cNvSpPr>
          <p:nvPr>
            <p:ph type="body" sz="half" idx="1"/>
          </p:nvPr>
        </p:nvSpPr>
        <p:spPr>
          <a:xfrm>
            <a:off x="1473200" y="4000500"/>
            <a:ext cx="11518549" cy="8026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914400">
              <a:lnSpc>
                <a:spcPct val="200000"/>
              </a:lnSpc>
              <a:spcBef>
                <a:spcPts val="0"/>
              </a:spcBef>
              <a:buSzPct val="100000"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dirty="0"/>
              <a:t>-</a:t>
            </a:r>
            <a:r>
              <a:rPr dirty="0" err="1"/>
              <a:t>Wonen</a:t>
            </a:r>
            <a:r>
              <a:rPr dirty="0"/>
              <a:t> op een andere plek dan thuis</a:t>
            </a:r>
            <a:endParaRPr lang="nl-NL" dirty="0"/>
          </a:p>
          <a:p>
            <a:pPr marL="0" indent="0" defTabSz="914400">
              <a:lnSpc>
                <a:spcPct val="200000"/>
              </a:lnSpc>
              <a:spcBef>
                <a:spcPts val="0"/>
              </a:spcBef>
              <a:buSzPct val="100000"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dirty="0"/>
              <a:t>-</a:t>
            </a:r>
            <a:r>
              <a:rPr dirty="0"/>
              <a:t>Permanent wonen in een verpleeghuis</a:t>
            </a:r>
          </a:p>
          <a:p>
            <a:pPr marL="0" indent="0" defTabSz="914400">
              <a:lnSpc>
                <a:spcPct val="200000"/>
              </a:lnSpc>
              <a:spcBef>
                <a:spcPts val="0"/>
              </a:spcBef>
              <a:buSzPct val="100000"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dirty="0"/>
              <a:t>-S</a:t>
            </a:r>
            <a:r>
              <a:rPr dirty="0" err="1"/>
              <a:t>toppen</a:t>
            </a:r>
            <a:r>
              <a:rPr dirty="0"/>
              <a:t> met bepaalde geneesmiddelen</a:t>
            </a:r>
          </a:p>
          <a:p>
            <a:pPr marL="0" indent="0" defTabSz="914400">
              <a:lnSpc>
                <a:spcPct val="200000"/>
              </a:lnSpc>
              <a:spcBef>
                <a:spcPts val="0"/>
              </a:spcBef>
              <a:buSzPct val="100000"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dirty="0"/>
              <a:t>-Stoppen met eten en drinken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2ED73D18-E417-BE5E-F5A5-E97E1C767B3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9" b="8362"/>
          <a:stretch/>
        </p:blipFill>
        <p:spPr>
          <a:xfrm>
            <a:off x="21981459" y="11727760"/>
            <a:ext cx="2238188" cy="180894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3BBFB3-F4D6-0573-4AC7-4F56E9A54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‘</a:t>
            </a:r>
            <a:r>
              <a:rPr lang="nl-NL" dirty="0">
                <a:latin typeface="+mn-lt"/>
              </a:rPr>
              <a:t>Normaal/natuurlijk sterven’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D34B81-54C7-21F2-C457-3350D35A7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4 fases:</a:t>
            </a:r>
          </a:p>
          <a:p>
            <a:pPr marL="0" indent="0">
              <a:buNone/>
            </a:pPr>
            <a:r>
              <a:rPr lang="nl-NL" dirty="0"/>
              <a:t>-Niet meer eten </a:t>
            </a:r>
          </a:p>
          <a:p>
            <a:pPr marL="0" indent="0">
              <a:buNone/>
            </a:pPr>
            <a:r>
              <a:rPr lang="nl-NL" dirty="0"/>
              <a:t>-Minder worden van nier- en leverfuncties</a:t>
            </a:r>
          </a:p>
          <a:p>
            <a:pPr marL="0" indent="0">
              <a:buNone/>
            </a:pPr>
            <a:r>
              <a:rPr lang="nl-NL" dirty="0"/>
              <a:t>-Minder worden van hartfunctie</a:t>
            </a:r>
          </a:p>
          <a:p>
            <a:pPr marL="0" indent="0">
              <a:buNone/>
            </a:pPr>
            <a:r>
              <a:rPr lang="nl-NL" dirty="0"/>
              <a:t>-Bewustzijn vermindering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A259183-FC77-50B3-094D-4EE3D152D5D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9" b="8362"/>
          <a:stretch/>
        </p:blipFill>
        <p:spPr>
          <a:xfrm>
            <a:off x="21981459" y="11727760"/>
            <a:ext cx="2238188" cy="180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58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alliatieve sedati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dirty="0" err="1">
                <a:latin typeface="+mn-lt"/>
              </a:rPr>
              <a:t>Palliatieve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sedatie</a:t>
            </a:r>
            <a:r>
              <a:rPr lang="nl-NL" dirty="0">
                <a:latin typeface="+mn-lt"/>
              </a:rPr>
              <a:t>:</a:t>
            </a:r>
            <a:endParaRPr dirty="0">
              <a:latin typeface="+mn-lt"/>
            </a:endParaRPr>
          </a:p>
        </p:txBody>
      </p:sp>
      <p:sp>
        <p:nvSpPr>
          <p:cNvPr id="196" name="Bij klachten die niet op een andere manier te behandelen zijn…"/>
          <p:cNvSpPr txBox="1">
            <a:spLocks noGrp="1"/>
          </p:cNvSpPr>
          <p:nvPr>
            <p:ph type="body" sz="half" idx="1"/>
          </p:nvPr>
        </p:nvSpPr>
        <p:spPr>
          <a:xfrm>
            <a:off x="1473200" y="2563906"/>
            <a:ext cx="17813948" cy="9893005"/>
          </a:xfrm>
          <a:prstGeom prst="rect">
            <a:avLst/>
          </a:prstGeom>
        </p:spPr>
        <p:txBody>
          <a:bodyPr lIns="50800" tIns="50800" rIns="50800" bIns="50800" anchor="ctr">
            <a:noAutofit/>
          </a:bodyPr>
          <a:lstStyle/>
          <a:p>
            <a:pPr marL="0" indent="0" defTabSz="914400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nl-NL" sz="4400" dirty="0"/>
          </a:p>
          <a:p>
            <a:pPr marL="0" indent="0" defTabSz="914400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800" dirty="0"/>
              <a:t>-</a:t>
            </a:r>
            <a:r>
              <a:rPr sz="5800" dirty="0"/>
              <a:t>Bij klachten die niet op een andere manier te behandelen zijn</a:t>
            </a:r>
            <a:r>
              <a:rPr lang="nl-NL" sz="5800" dirty="0"/>
              <a:t>:</a:t>
            </a:r>
          </a:p>
          <a:p>
            <a:pPr marL="0" indent="0" defTabSz="914400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sz="5800" dirty="0"/>
          </a:p>
          <a:p>
            <a:pPr marL="0" indent="0" defTabSz="914400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800" dirty="0"/>
              <a:t>-</a:t>
            </a:r>
            <a:r>
              <a:rPr sz="5800" dirty="0" err="1"/>
              <a:t>Verkort</a:t>
            </a:r>
            <a:r>
              <a:rPr sz="5800" dirty="0"/>
              <a:t> het leven niet</a:t>
            </a:r>
          </a:p>
          <a:p>
            <a:pPr marL="0" indent="0" defTabSz="914400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800" dirty="0"/>
              <a:t>-</a:t>
            </a:r>
            <a:r>
              <a:rPr sz="5800" dirty="0" err="1"/>
              <a:t>Suf</a:t>
            </a:r>
            <a:r>
              <a:rPr sz="5800" dirty="0"/>
              <a:t> / </a:t>
            </a:r>
            <a:r>
              <a:rPr lang="nl-NL" sz="5800" dirty="0"/>
              <a:t>bewustzijn verlagen</a:t>
            </a:r>
            <a:endParaRPr sz="5800" dirty="0"/>
          </a:p>
          <a:p>
            <a:pPr marL="0" indent="0" defTabSz="914400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800" dirty="0"/>
              <a:t>-Continue</a:t>
            </a:r>
            <a:r>
              <a:rPr sz="5800" dirty="0"/>
              <a:t> of </a:t>
            </a:r>
            <a:r>
              <a:rPr sz="5800" dirty="0" err="1"/>
              <a:t>dagdelen</a:t>
            </a:r>
            <a:endParaRPr lang="nl-NL" sz="5800" dirty="0"/>
          </a:p>
          <a:p>
            <a:pPr marL="0" indent="0" defTabSz="914400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800" dirty="0"/>
              <a:t>-Pijnbehandeling</a:t>
            </a:r>
          </a:p>
          <a:p>
            <a:pPr marL="0" indent="0" defTabSz="914400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sz="5800" dirty="0"/>
          </a:p>
          <a:p>
            <a:pPr marL="0" indent="0" defTabSz="914400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nl-NL" sz="5800" dirty="0"/>
          </a:p>
          <a:p>
            <a:pPr marL="0" indent="0" defTabSz="914400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5800" dirty="0" err="1"/>
              <a:t>Palliati</a:t>
            </a:r>
            <a:r>
              <a:rPr lang="nl-NL" sz="5800" dirty="0"/>
              <a:t>e</a:t>
            </a:r>
            <a:r>
              <a:rPr sz="5800" dirty="0" err="1"/>
              <a:t>ve</a:t>
            </a:r>
            <a:r>
              <a:rPr sz="5800" dirty="0"/>
              <a:t> sedatie mag pas als de</a:t>
            </a:r>
            <a:endParaRPr lang="nl-NL" sz="5800" dirty="0"/>
          </a:p>
          <a:p>
            <a:pPr marL="0" indent="0" defTabSz="914400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5800" dirty="0"/>
              <a:t>levensverwachting minder dan 2 weken is</a:t>
            </a:r>
            <a:r>
              <a:rPr lang="nl-NL" sz="5800" dirty="0"/>
              <a:t>.</a:t>
            </a:r>
            <a:endParaRPr sz="5800"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A9B7FEE1-5AC1-49C2-12F0-D73D95DB260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9" b="8362"/>
          <a:stretch/>
        </p:blipFill>
        <p:spPr>
          <a:xfrm>
            <a:off x="21981459" y="11727760"/>
            <a:ext cx="2238188" cy="180894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Euthanasi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dirty="0" err="1">
                <a:latin typeface="+mn-lt"/>
              </a:rPr>
              <a:t>Euthanasie</a:t>
            </a:r>
            <a:endParaRPr dirty="0">
              <a:latin typeface="+mn-lt"/>
            </a:endParaRPr>
          </a:p>
        </p:txBody>
      </p:sp>
      <p:sp>
        <p:nvSpPr>
          <p:cNvPr id="200" name="Alleen op verzoek patiënt…"/>
          <p:cNvSpPr txBox="1">
            <a:spLocks noGrp="1"/>
          </p:cNvSpPr>
          <p:nvPr>
            <p:ph type="body" sz="half" idx="1"/>
          </p:nvPr>
        </p:nvSpPr>
        <p:spPr>
          <a:xfrm>
            <a:off x="1345805" y="3101788"/>
            <a:ext cx="14729372" cy="891973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defTabSz="914400">
              <a:spcBef>
                <a:spcPts val="0"/>
              </a:spcBef>
              <a:buSzPct val="100000"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Uitleg wat is euthanasie</a:t>
            </a:r>
          </a:p>
          <a:p>
            <a:pPr marL="457200" indent="-457200" defTabSz="914400">
              <a:spcBef>
                <a:spcPts val="0"/>
              </a:spcBef>
              <a:buSzPct val="100000"/>
              <a:buFont typeface="Arial"/>
              <a:buChar char="•"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nl-NL" sz="5600" dirty="0"/>
          </a:p>
          <a:p>
            <a:pPr marL="0" indent="0" defTabSz="914400">
              <a:spcBef>
                <a:spcPts val="0"/>
              </a:spcBef>
              <a:buSzPct val="100000"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</a:t>
            </a:r>
            <a:r>
              <a:rPr sz="5600" dirty="0"/>
              <a:t>Alleen op </a:t>
            </a:r>
            <a:r>
              <a:rPr sz="5600" dirty="0" err="1"/>
              <a:t>verzoek</a:t>
            </a:r>
            <a:r>
              <a:rPr sz="5600" dirty="0"/>
              <a:t> </a:t>
            </a:r>
            <a:r>
              <a:rPr sz="5600" dirty="0" err="1"/>
              <a:t>patiënt</a:t>
            </a:r>
            <a:endParaRPr lang="nl-NL" sz="5600" dirty="0"/>
          </a:p>
          <a:p>
            <a:pPr marL="0" indent="0" defTabSz="914400">
              <a:spcBef>
                <a:spcPts val="0"/>
              </a:spcBef>
              <a:buSzPct val="100000"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</a:t>
            </a:r>
            <a:r>
              <a:rPr sz="5600" dirty="0" err="1"/>
              <a:t>Wettelijke</a:t>
            </a:r>
            <a:r>
              <a:rPr sz="5600" dirty="0"/>
              <a:t> criteria</a:t>
            </a:r>
            <a:endParaRPr lang="nl-NL" sz="5600" dirty="0"/>
          </a:p>
          <a:p>
            <a:pPr marL="0" indent="0" defTabSz="914400">
              <a:spcBef>
                <a:spcPts val="0"/>
              </a:spcBef>
              <a:buSzPct val="100000"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</a:t>
            </a:r>
            <a:r>
              <a:rPr sz="5600" dirty="0" err="1"/>
              <a:t>Vrijwillig</a:t>
            </a:r>
            <a:r>
              <a:rPr sz="5600" dirty="0"/>
              <a:t>: eigen </a:t>
            </a:r>
            <a:r>
              <a:rPr sz="5600" dirty="0" err="1"/>
              <a:t>keuze</a:t>
            </a:r>
            <a:endParaRPr lang="nl-NL" sz="5600" dirty="0"/>
          </a:p>
          <a:p>
            <a:pPr marL="0" indent="0" defTabSz="914400">
              <a:spcBef>
                <a:spcPts val="0"/>
              </a:spcBef>
              <a:buSzPct val="100000"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</a:t>
            </a:r>
            <a:r>
              <a:rPr sz="5600" dirty="0" err="1"/>
              <a:t>Weloverwogen</a:t>
            </a:r>
            <a:r>
              <a:rPr sz="5600" dirty="0"/>
              <a:t>: </a:t>
            </a:r>
            <a:r>
              <a:rPr sz="5600" dirty="0" err="1"/>
              <a:t>wilsbekwaam</a:t>
            </a:r>
            <a:endParaRPr lang="nl-NL" sz="5600" dirty="0"/>
          </a:p>
          <a:p>
            <a:pPr marL="0" indent="0" defTabSz="914400">
              <a:spcBef>
                <a:spcPts val="0"/>
              </a:spcBef>
              <a:buSzPct val="100000"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nl-NL" sz="5600" dirty="0"/>
          </a:p>
          <a:p>
            <a:pPr marL="0" indent="0" defTabSz="914400">
              <a:spcBef>
                <a:spcPts val="0"/>
              </a:spcBef>
              <a:buSzPct val="100000"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5600" dirty="0" err="1"/>
              <a:t>Uitzichtloos</a:t>
            </a:r>
            <a:r>
              <a:rPr sz="5600" dirty="0"/>
              <a:t> </a:t>
            </a:r>
            <a:r>
              <a:rPr sz="5600" dirty="0" err="1"/>
              <a:t>lijden</a:t>
            </a:r>
            <a:r>
              <a:rPr sz="5600" dirty="0"/>
              <a:t>: </a:t>
            </a:r>
            <a:r>
              <a:rPr sz="5600" dirty="0" err="1"/>
              <a:t>onbehandelbare</a:t>
            </a:r>
            <a:r>
              <a:rPr sz="5600" dirty="0"/>
              <a:t> </a:t>
            </a:r>
            <a:r>
              <a:rPr sz="5600" dirty="0" err="1"/>
              <a:t>aandoening</a:t>
            </a:r>
            <a:r>
              <a:rPr sz="5600" dirty="0"/>
              <a:t>(en)</a:t>
            </a:r>
            <a:endParaRPr lang="nl-NL" sz="5600" dirty="0"/>
          </a:p>
          <a:p>
            <a:pPr marL="0" indent="0" defTabSz="914400">
              <a:spcBef>
                <a:spcPts val="0"/>
              </a:spcBef>
              <a:buSzPct val="100000"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nl-NL" sz="5600" dirty="0"/>
          </a:p>
          <a:p>
            <a:pPr marL="0" indent="0" defTabSz="914400">
              <a:spcBef>
                <a:spcPts val="0"/>
              </a:spcBef>
              <a:buSzPct val="100000"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5600" dirty="0" err="1"/>
              <a:t>Ondraaglijk</a:t>
            </a:r>
            <a:r>
              <a:rPr sz="5600" dirty="0"/>
              <a:t> </a:t>
            </a:r>
            <a:r>
              <a:rPr sz="5600" dirty="0" err="1"/>
              <a:t>lijden</a:t>
            </a:r>
            <a:r>
              <a:rPr sz="5600" dirty="0"/>
              <a:t>: het is </a:t>
            </a:r>
            <a:r>
              <a:rPr sz="5600" dirty="0" err="1"/>
              <a:t>niet</a:t>
            </a:r>
            <a:r>
              <a:rPr sz="5600" dirty="0"/>
              <a:t> </a:t>
            </a:r>
            <a:r>
              <a:rPr sz="5600" dirty="0" err="1"/>
              <a:t>meer</a:t>
            </a:r>
            <a:r>
              <a:rPr sz="5600" dirty="0"/>
              <a:t> </a:t>
            </a:r>
            <a:r>
              <a:rPr sz="5600" dirty="0" err="1"/>
              <a:t>uit</a:t>
            </a:r>
            <a:r>
              <a:rPr sz="5600" dirty="0"/>
              <a:t> </a:t>
            </a:r>
            <a:r>
              <a:rPr sz="5600" dirty="0" err="1"/>
              <a:t>te</a:t>
            </a:r>
            <a:r>
              <a:rPr sz="5600" dirty="0"/>
              <a:t> </a:t>
            </a:r>
            <a:r>
              <a:rPr sz="5600" dirty="0" err="1"/>
              <a:t>houden</a:t>
            </a:r>
            <a:endParaRPr sz="5600"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3CF0595A-404F-0404-68DA-4563BC898ED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9" b="8362"/>
          <a:stretch/>
        </p:blipFill>
        <p:spPr>
          <a:xfrm>
            <a:off x="21981459" y="11727760"/>
            <a:ext cx="2238188" cy="180894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Document:…"/>
          <p:cNvSpPr txBox="1">
            <a:spLocks noGrp="1"/>
          </p:cNvSpPr>
          <p:nvPr>
            <p:ph type="title"/>
          </p:nvPr>
        </p:nvSpPr>
        <p:spPr>
          <a:xfrm>
            <a:off x="1631575" y="2510118"/>
            <a:ext cx="20551835" cy="958902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 defTabSz="914400">
              <a:buSzPct val="100000"/>
              <a:defRPr sz="4100">
                <a:solidFill>
                  <a:srgbClr val="000000"/>
                </a:solidFill>
                <a:effectLst/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>
                <a:latin typeface="+mn-lt"/>
              </a:rPr>
              <a:t>-Vastleggen in een document</a:t>
            </a:r>
            <a:br>
              <a:rPr lang="nl-NL" sz="5600" dirty="0">
                <a:latin typeface="+mn-lt"/>
              </a:rPr>
            </a:br>
            <a:r>
              <a:rPr lang="nl-NL" sz="5600" dirty="0">
                <a:latin typeface="+mn-lt"/>
              </a:rPr>
              <a:t> Uw wensen rondom behandeling of levenseinde, h</a:t>
            </a:r>
            <a:r>
              <a:rPr lang="nl-NL" sz="5600" dirty="0">
                <a:solidFill>
                  <a:schemeClr val="tx1"/>
                </a:solidFill>
                <a:latin typeface="+mn-lt"/>
              </a:rPr>
              <a:t>et aanwijzen van een </a:t>
            </a:r>
            <a:r>
              <a:rPr lang="nl-NL" sz="5600" b="1" dirty="0">
                <a:solidFill>
                  <a:schemeClr val="tx1"/>
                </a:solidFill>
                <a:latin typeface="+mn-lt"/>
              </a:rPr>
              <a:t>zorgvertegenwoordiger</a:t>
            </a:r>
            <a:br>
              <a:rPr lang="nl-NL" sz="5600" b="1" dirty="0">
                <a:solidFill>
                  <a:schemeClr val="tx1"/>
                </a:solidFill>
                <a:latin typeface="+mn-lt"/>
              </a:rPr>
            </a:br>
            <a:br>
              <a:rPr lang="nl-NL" sz="5600" dirty="0">
                <a:latin typeface="+mn-lt"/>
              </a:rPr>
            </a:br>
            <a:r>
              <a:rPr lang="nl-NL" sz="5600" dirty="0">
                <a:latin typeface="+mn-lt"/>
              </a:rPr>
              <a:t>-Als u zelf geen beslissingen meer kunt nemen (bijvoorbeeld coma)</a:t>
            </a:r>
            <a:br>
              <a:rPr lang="nl-NL" sz="5600" dirty="0">
                <a:latin typeface="+mn-lt"/>
              </a:rPr>
            </a:br>
            <a:endParaRPr lang="nl-NL" sz="5600" dirty="0">
              <a:latin typeface="+mn-lt"/>
            </a:endParaRPr>
          </a:p>
          <a:p>
            <a:pPr algn="l" defTabSz="914400">
              <a:buSzPct val="100000"/>
              <a:defRPr sz="4100">
                <a:solidFill>
                  <a:srgbClr val="000000"/>
                </a:solidFill>
                <a:effectLst/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>
                <a:latin typeface="+mn-lt"/>
              </a:rPr>
              <a:t>-Duidelijk hoe u erover denkt, ook als u het zelf niet meer kunt zeggen</a:t>
            </a:r>
          </a:p>
          <a:p>
            <a:pPr marL="571500" indent="-571500" algn="l" defTabSz="914400">
              <a:buFont typeface="Arial"/>
              <a:buChar char="•"/>
              <a:defRPr sz="4100">
                <a:solidFill>
                  <a:srgbClr val="000000"/>
                </a:solidFill>
                <a:effectLst/>
                <a:latin typeface="Trebuchet MS"/>
                <a:ea typeface="Trebuchet MS"/>
                <a:cs typeface="Trebuchet MS"/>
                <a:sym typeface="Trebuchet MS"/>
              </a:defRPr>
            </a:pPr>
            <a:endParaRPr lang="nl-NL" sz="5600" dirty="0">
              <a:latin typeface="+mn-lt"/>
            </a:endParaRPr>
          </a:p>
          <a:p>
            <a:pPr algn="l" defTabSz="914400">
              <a:buSzPct val="100000"/>
              <a:defRPr sz="4100">
                <a:solidFill>
                  <a:srgbClr val="000000"/>
                </a:solidFill>
                <a:effectLst/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>
                <a:latin typeface="+mn-lt"/>
              </a:rPr>
              <a:t>Het hoeft </a:t>
            </a:r>
            <a:r>
              <a:rPr lang="nl-NL" sz="5600" b="1" dirty="0">
                <a:latin typeface="+mn-lt"/>
              </a:rPr>
              <a:t>niet</a:t>
            </a:r>
            <a:r>
              <a:rPr lang="nl-NL" sz="5600" dirty="0">
                <a:latin typeface="+mn-lt"/>
              </a:rPr>
              <a:t> via de notaris!</a:t>
            </a:r>
          </a:p>
          <a:p>
            <a:pPr algn="l" defTabSz="914400">
              <a:buSzPct val="100000"/>
              <a:defRPr sz="4100">
                <a:solidFill>
                  <a:srgbClr val="000000"/>
                </a:solidFill>
                <a:effectLst/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>
                <a:latin typeface="+mn-lt"/>
              </a:rPr>
              <a:t>Uw wensen en uw wilsverklaring kunt u altijd veranderen</a:t>
            </a:r>
            <a:endParaRPr sz="5600" dirty="0">
              <a:latin typeface="+mn-lt"/>
            </a:endParaRPr>
          </a:p>
        </p:txBody>
      </p:sp>
      <p:sp>
        <p:nvSpPr>
          <p:cNvPr id="213" name="Weet u wat u wilt?"/>
          <p:cNvSpPr txBox="1"/>
          <p:nvPr/>
        </p:nvSpPr>
        <p:spPr>
          <a:xfrm>
            <a:off x="1473200" y="97564"/>
            <a:ext cx="21437600" cy="299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defRPr sz="10800">
                <a:solidFill>
                  <a:srgbClr val="767367"/>
                </a:solidFill>
                <a:effectLst>
                  <a:outerShdw blurRad="63500" dist="12700" dir="5400000" rotWithShape="0">
                    <a:srgbClr val="000000">
                      <a:alpha val="30000"/>
                    </a:srgbClr>
                  </a:outerShdw>
                </a:effectLst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lang="nl-NL" sz="8800" dirty="0">
                <a:solidFill>
                  <a:schemeClr val="tx1"/>
                </a:solidFill>
                <a:effectLst/>
                <a:latin typeface="+mn-lt"/>
              </a:rPr>
              <a:t>Zorgvertegenwoordiger</a:t>
            </a:r>
            <a:r>
              <a:rPr sz="8800" dirty="0">
                <a:solidFill>
                  <a:schemeClr val="tx1"/>
                </a:solidFill>
                <a:effectLst/>
                <a:latin typeface="+mn-lt"/>
              </a:rPr>
              <a:t>?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257B6A6F-7463-C8B1-7FE7-A6B5864DB66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9" b="8362"/>
          <a:stretch/>
        </p:blipFill>
        <p:spPr>
          <a:xfrm>
            <a:off x="21981459" y="11727760"/>
            <a:ext cx="2238188" cy="180894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Weet u wat u wilt?"/>
          <p:cNvSpPr txBox="1">
            <a:spLocks noGrp="1"/>
          </p:cNvSpPr>
          <p:nvPr>
            <p:ph type="title"/>
          </p:nvPr>
        </p:nvSpPr>
        <p:spPr>
          <a:xfrm>
            <a:off x="1473200" y="475819"/>
            <a:ext cx="21437600" cy="2997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dirty="0">
                <a:latin typeface="+mn-lt"/>
              </a:rPr>
              <a:t>Weet u wat u wilt?</a:t>
            </a:r>
          </a:p>
        </p:txBody>
      </p:sp>
      <p:sp>
        <p:nvSpPr>
          <p:cNvPr id="208" name="Praat erover met uw naasten…"/>
          <p:cNvSpPr txBox="1">
            <a:spLocks noGrp="1"/>
          </p:cNvSpPr>
          <p:nvPr>
            <p:ph type="body" sz="half" idx="1"/>
          </p:nvPr>
        </p:nvSpPr>
        <p:spPr>
          <a:xfrm>
            <a:off x="1473200" y="3290287"/>
            <a:ext cx="8884383" cy="994989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  <a:defRPr sz="45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</a:t>
            </a:r>
            <a:r>
              <a:rPr sz="5600" dirty="0"/>
              <a:t>Praat erover met uw naasten</a:t>
            </a:r>
            <a:endParaRPr lang="nl-NL" sz="5600" dirty="0"/>
          </a:p>
          <a:p>
            <a:pPr marL="0" indent="0">
              <a:buNone/>
              <a:defRPr sz="45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</a:t>
            </a:r>
            <a:r>
              <a:rPr sz="5600" dirty="0"/>
              <a:t>Zet dingen op papier</a:t>
            </a:r>
          </a:p>
          <a:p>
            <a:pPr marL="0" indent="0">
              <a:buNone/>
              <a:defRPr sz="45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</a:t>
            </a:r>
            <a:r>
              <a:rPr sz="5600" dirty="0"/>
              <a:t>Wilsverklaring, levenstestament </a:t>
            </a:r>
            <a:r>
              <a:rPr lang="nl-NL" sz="5600" dirty="0"/>
              <a:t> </a:t>
            </a:r>
            <a:r>
              <a:rPr sz="5600" dirty="0"/>
              <a:t>e/o euthanasieverklaring</a:t>
            </a:r>
          </a:p>
          <a:p>
            <a:pPr marL="0" indent="0">
              <a:buNone/>
              <a:defRPr sz="45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</a:t>
            </a:r>
            <a:r>
              <a:rPr sz="5600" dirty="0"/>
              <a:t>Praat erover met uw arts</a:t>
            </a:r>
            <a:endParaRPr lang="nl-NL" sz="5600" dirty="0"/>
          </a:p>
          <a:p>
            <a:pPr marL="0" indent="0">
              <a:buNone/>
              <a:defRPr sz="45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>
                <a:solidFill>
                  <a:srgbClr val="FF0000"/>
                </a:solidFill>
              </a:rPr>
              <a:t>-R I Z A </a:t>
            </a:r>
            <a:r>
              <a:rPr lang="nl-NL" sz="5600" dirty="0"/>
              <a:t>in vullen 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6CE37187-D6F2-E6CE-80EB-E3C7B7B2EC2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9" b="8362"/>
          <a:stretch/>
        </p:blipFill>
        <p:spPr>
          <a:xfrm>
            <a:off x="21981459" y="11727760"/>
            <a:ext cx="2238188" cy="180894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Waarom deze bijeenkomst"/>
          <p:cNvSpPr txBox="1">
            <a:spLocks noGrp="1"/>
          </p:cNvSpPr>
          <p:nvPr>
            <p:ph type="title"/>
          </p:nvPr>
        </p:nvSpPr>
        <p:spPr>
          <a:xfrm>
            <a:off x="1784034" y="555812"/>
            <a:ext cx="21126765" cy="3012888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dirty="0" err="1">
                <a:latin typeface="+mn-lt"/>
              </a:rPr>
              <a:t>Waarom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deze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bijeenkomst</a:t>
            </a:r>
            <a:r>
              <a:rPr lang="nl-NL" dirty="0">
                <a:latin typeface="+mn-lt"/>
              </a:rPr>
              <a:t>?</a:t>
            </a:r>
            <a:endParaRPr dirty="0">
              <a:latin typeface="+mn-lt"/>
            </a:endParaRPr>
          </a:p>
        </p:txBody>
      </p:sp>
      <p:sp>
        <p:nvSpPr>
          <p:cNvPr id="128" name="Bespreek wensen op tijd met uw huisarts en met familie en vrienden.…"/>
          <p:cNvSpPr txBox="1">
            <a:spLocks noGrp="1"/>
          </p:cNvSpPr>
          <p:nvPr>
            <p:ph type="body" sz="half" idx="1"/>
          </p:nvPr>
        </p:nvSpPr>
        <p:spPr>
          <a:xfrm>
            <a:off x="1784035" y="3648658"/>
            <a:ext cx="14424153" cy="87300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defTabSz="813816">
              <a:lnSpc>
                <a:spcPct val="125000"/>
              </a:lnSpc>
              <a:spcBef>
                <a:spcPts val="0"/>
              </a:spcBef>
              <a:buSzTx/>
              <a:buNone/>
              <a:defRPr sz="4272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5600" dirty="0" err="1"/>
              <a:t>Bespreek</a:t>
            </a:r>
            <a:r>
              <a:rPr sz="5600" dirty="0"/>
              <a:t> </a:t>
            </a:r>
            <a:r>
              <a:rPr lang="nl-NL" sz="5600" dirty="0"/>
              <a:t>uw </a:t>
            </a:r>
            <a:r>
              <a:rPr sz="5600" dirty="0" err="1"/>
              <a:t>wensen</a:t>
            </a:r>
            <a:r>
              <a:rPr sz="5600" dirty="0"/>
              <a:t> op </a:t>
            </a:r>
            <a:r>
              <a:rPr sz="5600" dirty="0" err="1"/>
              <a:t>tijd</a:t>
            </a:r>
            <a:r>
              <a:rPr lang="nl-NL" sz="5600" dirty="0"/>
              <a:t>!</a:t>
            </a:r>
          </a:p>
          <a:p>
            <a:pPr marL="0" indent="0" defTabSz="813816">
              <a:lnSpc>
                <a:spcPct val="125000"/>
              </a:lnSpc>
              <a:spcBef>
                <a:spcPts val="0"/>
              </a:spcBef>
              <a:buSzTx/>
              <a:buNone/>
              <a:defRPr sz="4272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-Met uw familie en of vrienden</a:t>
            </a:r>
          </a:p>
          <a:p>
            <a:pPr marL="0" indent="0" defTabSz="813816">
              <a:lnSpc>
                <a:spcPct val="125000"/>
              </a:lnSpc>
              <a:spcBef>
                <a:spcPts val="0"/>
              </a:spcBef>
              <a:buSzTx/>
              <a:buNone/>
              <a:defRPr sz="4272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-Met uw huisarts</a:t>
            </a:r>
            <a:endParaRPr sz="5600" dirty="0"/>
          </a:p>
          <a:p>
            <a:pPr marL="0" indent="0">
              <a:buNone/>
            </a:pPr>
            <a:r>
              <a:rPr lang="nl-NL" sz="5600" dirty="0"/>
              <a:t>-</a:t>
            </a:r>
            <a:r>
              <a:rPr sz="5600" dirty="0" err="1"/>
              <a:t>Informatie</a:t>
            </a:r>
            <a:r>
              <a:rPr sz="5600" dirty="0"/>
              <a:t> </a:t>
            </a:r>
            <a:r>
              <a:rPr sz="5600" dirty="0" err="1"/>
              <a:t>geven</a:t>
            </a:r>
            <a:r>
              <a:rPr sz="5600" dirty="0"/>
              <a:t> </a:t>
            </a:r>
            <a:r>
              <a:rPr sz="5600" dirty="0" err="1"/>
              <a:t>zodat</a:t>
            </a:r>
            <a:r>
              <a:rPr sz="5600" dirty="0"/>
              <a:t> u </a:t>
            </a:r>
            <a:r>
              <a:rPr sz="5600" dirty="0" err="1"/>
              <a:t>kunt</a:t>
            </a:r>
            <a:r>
              <a:rPr sz="5600" dirty="0"/>
              <a:t> </a:t>
            </a:r>
            <a:r>
              <a:rPr sz="5600" dirty="0" err="1"/>
              <a:t>nadenken</a:t>
            </a:r>
            <a:r>
              <a:rPr lang="nl-NL" sz="5600" dirty="0"/>
              <a:t> </a:t>
            </a:r>
            <a:r>
              <a:rPr sz="5600" dirty="0"/>
              <a:t>over </a:t>
            </a:r>
            <a:r>
              <a:rPr sz="5600" dirty="0" err="1"/>
              <a:t>uw</a:t>
            </a:r>
            <a:r>
              <a:rPr sz="5600" dirty="0"/>
              <a:t> </a:t>
            </a:r>
            <a:r>
              <a:rPr sz="5600" dirty="0" err="1"/>
              <a:t>wensen</a:t>
            </a:r>
            <a:r>
              <a:rPr lang="nl-NL" sz="5600" dirty="0"/>
              <a:t>  </a:t>
            </a:r>
          </a:p>
          <a:p>
            <a:pPr marL="0" indent="0">
              <a:buNone/>
            </a:pPr>
            <a:r>
              <a:rPr lang="nl-NL" dirty="0"/>
              <a:t>https://www.thuisarts.nl/wensen-voor-zorg-en-behandeling/ik-denk-na-over-mijn-wensen-voor-zorg-en-behandeling</a:t>
            </a:r>
          </a:p>
          <a:p>
            <a:pPr marL="0" indent="0" defTabSz="813816">
              <a:lnSpc>
                <a:spcPct val="125000"/>
              </a:lnSpc>
              <a:spcBef>
                <a:spcPts val="0"/>
              </a:spcBef>
              <a:buSzPct val="100000"/>
              <a:buNone/>
              <a:defRPr sz="4272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sz="5800"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6F3D3B80-E12A-225B-F367-7504C11E5A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9" b="8362"/>
          <a:stretch/>
        </p:blipFill>
        <p:spPr>
          <a:xfrm>
            <a:off x="21981459" y="11727760"/>
            <a:ext cx="2238188" cy="180894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raten met uw art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dirty="0"/>
              <a:t>Praten met uw arts</a:t>
            </a:r>
            <a:r>
              <a:rPr lang="nl-NL" dirty="0"/>
              <a:t> </a:t>
            </a:r>
            <a:endParaRPr dirty="0"/>
          </a:p>
        </p:txBody>
      </p:sp>
      <p:sp>
        <p:nvSpPr>
          <p:cNvPr id="223" name="Op tijd wensen en behoeften bespreken met een arts…"/>
          <p:cNvSpPr txBox="1">
            <a:spLocks noGrp="1"/>
          </p:cNvSpPr>
          <p:nvPr>
            <p:ph type="body" sz="half" idx="1"/>
          </p:nvPr>
        </p:nvSpPr>
        <p:spPr>
          <a:xfrm>
            <a:off x="1473200" y="3247465"/>
            <a:ext cx="14537765" cy="8026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defTabSz="813816">
              <a:lnSpc>
                <a:spcPct val="150000"/>
              </a:lnSpc>
              <a:spcBef>
                <a:spcPts val="0"/>
              </a:spcBef>
              <a:buSzTx/>
              <a:buNone/>
              <a:defRPr sz="4005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5600" dirty="0"/>
              <a:t>Op tijd wensen en behoeften bespreken met een arts</a:t>
            </a:r>
            <a:r>
              <a:rPr lang="nl-NL" sz="5600" dirty="0"/>
              <a:t>  (onderwerpen: zie boekje )</a:t>
            </a:r>
            <a:br>
              <a:rPr lang="nl-NL" sz="5600" dirty="0"/>
            </a:br>
            <a:endParaRPr lang="nl-NL" sz="5600" dirty="0"/>
          </a:p>
          <a:p>
            <a:pPr marL="0" indent="0" defTabSz="813816">
              <a:lnSpc>
                <a:spcPct val="150000"/>
              </a:lnSpc>
              <a:spcBef>
                <a:spcPts val="0"/>
              </a:spcBef>
              <a:buSzTx/>
              <a:buNone/>
              <a:defRPr sz="4005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</a:t>
            </a:r>
            <a:r>
              <a:rPr sz="5600" dirty="0" err="1"/>
              <a:t>Vraag</a:t>
            </a:r>
            <a:r>
              <a:rPr sz="5600" dirty="0"/>
              <a:t> bij de assistente om een</a:t>
            </a:r>
            <a:r>
              <a:rPr lang="nl-NL" sz="5600" dirty="0"/>
              <a:t> gesprek.</a:t>
            </a:r>
          </a:p>
          <a:p>
            <a:pPr marL="0" indent="0" defTabSz="813816">
              <a:lnSpc>
                <a:spcPct val="150000"/>
              </a:lnSpc>
              <a:spcBef>
                <a:spcPts val="0"/>
              </a:spcBef>
              <a:buSzTx/>
              <a:buNone/>
              <a:defRPr sz="4005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</a:t>
            </a:r>
            <a:r>
              <a:rPr sz="5600" dirty="0"/>
              <a:t>Praat over het gesprek met familie </a:t>
            </a:r>
            <a:endParaRPr lang="nl-NL" sz="5600"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8756D9CD-B446-ED24-AF27-66182209414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9" b="8362"/>
          <a:stretch/>
        </p:blipFill>
        <p:spPr>
          <a:xfrm>
            <a:off x="21981459" y="11727760"/>
            <a:ext cx="2238188" cy="180894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CD936E-C894-A940-9223-5921AC2B9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2647" y="2506662"/>
            <a:ext cx="21031200" cy="87026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9500" dirty="0">
                <a:solidFill>
                  <a:srgbClr val="FF0000"/>
                </a:solidFill>
              </a:rPr>
              <a:t>Boekje </a:t>
            </a:r>
            <a:br>
              <a:rPr lang="nl-NL" sz="8800" dirty="0">
                <a:solidFill>
                  <a:srgbClr val="FF0000"/>
                </a:solidFill>
              </a:rPr>
            </a:br>
            <a:endParaRPr lang="nl-NL" dirty="0"/>
          </a:p>
          <a:p>
            <a:pPr marL="0" indent="0">
              <a:buNone/>
            </a:pPr>
            <a:r>
              <a:rPr lang="nl-NL" sz="6100" dirty="0"/>
              <a:t>Netwerk palliatieve zorg</a:t>
            </a:r>
            <a:br>
              <a:rPr lang="nl-NL" dirty="0"/>
            </a:br>
            <a:br>
              <a:rPr lang="nl-NL" sz="2800" dirty="0"/>
            </a:br>
            <a:endParaRPr lang="nl-NL" sz="2800" dirty="0"/>
          </a:p>
          <a:p>
            <a:pPr marL="0" indent="0">
              <a:buNone/>
            </a:pPr>
            <a:r>
              <a:rPr lang="nl-NL" sz="9500" dirty="0">
                <a:solidFill>
                  <a:srgbClr val="FF0000"/>
                </a:solidFill>
              </a:rPr>
              <a:t>Wilsverklaring</a:t>
            </a:r>
            <a:r>
              <a:rPr lang="nl-NL" sz="9500" dirty="0"/>
              <a:t> </a:t>
            </a:r>
          </a:p>
          <a:p>
            <a:pPr marL="0" indent="0">
              <a:buNone/>
            </a:pPr>
            <a:r>
              <a:rPr lang="nl-NL" sz="3600" dirty="0"/>
              <a:t> </a:t>
            </a:r>
          </a:p>
          <a:p>
            <a:pPr marL="0" indent="0">
              <a:buNone/>
            </a:pPr>
            <a:r>
              <a:rPr lang="nl-NL" sz="6100" dirty="0"/>
              <a:t>RIZA verklaring</a:t>
            </a:r>
          </a:p>
          <a:p>
            <a:pPr marL="0" indent="0">
              <a:buNone/>
            </a:pPr>
            <a:r>
              <a:rPr lang="nl-NL" sz="6100" dirty="0"/>
              <a:t>Eigen verklaring </a:t>
            </a:r>
          </a:p>
          <a:p>
            <a:pPr marL="0" indent="0">
              <a:buNone/>
            </a:pPr>
            <a:r>
              <a:rPr lang="nl-NL" sz="6100" dirty="0"/>
              <a:t>Verklaring via  thuisarts.nl</a:t>
            </a:r>
            <a:br>
              <a:rPr lang="nl-NL" sz="6000" dirty="0"/>
            </a:b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5761D7E-887C-94C6-CC7D-570845AFB9E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9" b="8362"/>
          <a:stretch/>
        </p:blipFill>
        <p:spPr>
          <a:xfrm>
            <a:off x="21981459" y="11727760"/>
            <a:ext cx="2238188" cy="180894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AF36870C-DD9A-2D6F-ED1F-9D66ACB2A7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0989" y="549848"/>
            <a:ext cx="8713694" cy="1248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7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Wat bespreken we vandaag?"/>
          <p:cNvSpPr txBox="1">
            <a:spLocks noGrp="1"/>
          </p:cNvSpPr>
          <p:nvPr>
            <p:ph type="title"/>
          </p:nvPr>
        </p:nvSpPr>
        <p:spPr>
          <a:xfrm>
            <a:off x="1239591" y="571500"/>
            <a:ext cx="21671209" cy="2997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dirty="0">
                <a:latin typeface="+mn-lt"/>
              </a:rPr>
              <a:t>Wat </a:t>
            </a:r>
            <a:r>
              <a:rPr dirty="0" err="1">
                <a:latin typeface="+mn-lt"/>
              </a:rPr>
              <a:t>bespreken</a:t>
            </a:r>
            <a:r>
              <a:rPr dirty="0">
                <a:latin typeface="+mn-lt"/>
              </a:rPr>
              <a:t> we </a:t>
            </a:r>
            <a:r>
              <a:rPr dirty="0" err="1">
                <a:latin typeface="+mn-lt"/>
              </a:rPr>
              <a:t>vandaag</a:t>
            </a:r>
            <a:r>
              <a:rPr dirty="0">
                <a:latin typeface="+mn-lt"/>
              </a:rPr>
              <a:t>?</a:t>
            </a:r>
          </a:p>
        </p:txBody>
      </p:sp>
      <p:sp>
        <p:nvSpPr>
          <p:cNvPr id="132" name="Zorg in de laatste levensfase (palliatieve zorg)…"/>
          <p:cNvSpPr txBox="1"/>
          <p:nvPr/>
        </p:nvSpPr>
        <p:spPr>
          <a:xfrm>
            <a:off x="1434353" y="2912386"/>
            <a:ext cx="11973601" cy="73128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 defTabSz="914400">
              <a:lnSpc>
                <a:spcPct val="125000"/>
              </a:lnSpc>
              <a:defRPr sz="43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-Wat is palliatieve zorg? </a:t>
            </a:r>
          </a:p>
          <a:p>
            <a:pPr algn="l" defTabSz="914400">
              <a:lnSpc>
                <a:spcPct val="125000"/>
              </a:lnSpc>
              <a:defRPr sz="43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-Wensen in de laatste levensfase</a:t>
            </a:r>
          </a:p>
          <a:p>
            <a:pPr algn="l" defTabSz="914400">
              <a:lnSpc>
                <a:spcPct val="125000"/>
              </a:lnSpc>
              <a:defRPr sz="43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-Praten met uw naasten en uw arts</a:t>
            </a:r>
          </a:p>
          <a:p>
            <a:pPr algn="l" defTabSz="914400">
              <a:lnSpc>
                <a:spcPct val="125000"/>
              </a:lnSpc>
              <a:defRPr sz="43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nl-NL" sz="5600" dirty="0"/>
          </a:p>
          <a:p>
            <a:pPr algn="l" defTabSz="914400">
              <a:lnSpc>
                <a:spcPct val="125000"/>
              </a:lnSpc>
              <a:defRPr sz="43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-Wilsverklaring</a:t>
            </a:r>
          </a:p>
          <a:p>
            <a:pPr algn="l" defTabSz="914400">
              <a:lnSpc>
                <a:spcPct val="125000"/>
              </a:lnSpc>
              <a:defRPr sz="43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-Zorgvertegenwoordiger</a:t>
            </a:r>
          </a:p>
          <a:p>
            <a:pPr algn="l" defTabSz="914400">
              <a:lnSpc>
                <a:spcPct val="125000"/>
              </a:lnSpc>
              <a:defRPr sz="43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735D73E5-C818-D917-E5F5-076C5769EF3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9" b="8362"/>
          <a:stretch/>
        </p:blipFill>
        <p:spPr>
          <a:xfrm>
            <a:off x="21981459" y="11727760"/>
            <a:ext cx="2238188" cy="180894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7327CF47-5E7E-41D4-1CD5-8894B82E8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+mn-lt"/>
              </a:rPr>
              <a:t>De Surprise Question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9A325C6-646B-241D-2FBB-A89C24AC56E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473199" y="4000501"/>
            <a:ext cx="12457953" cy="4408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5600" dirty="0"/>
              <a:t>-Zou het mij verbazen als deze persoon  binnen 12  maanden zou komen te overlijden?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AACA37D-2570-369A-9323-8D338596BB3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9" b="8362"/>
          <a:stretch/>
        </p:blipFill>
        <p:spPr>
          <a:xfrm>
            <a:off x="21981459" y="11727760"/>
            <a:ext cx="2238188" cy="180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13621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Wat is palliatieve zorg"/>
          <p:cNvSpPr txBox="1">
            <a:spLocks noGrp="1"/>
          </p:cNvSpPr>
          <p:nvPr>
            <p:ph type="title"/>
          </p:nvPr>
        </p:nvSpPr>
        <p:spPr>
          <a:xfrm>
            <a:off x="1473200" y="571500"/>
            <a:ext cx="21437600" cy="29972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dirty="0">
                <a:latin typeface="+mn-lt"/>
              </a:rPr>
              <a:t>Wat is </a:t>
            </a:r>
            <a:r>
              <a:rPr dirty="0" err="1">
                <a:latin typeface="+mn-lt"/>
              </a:rPr>
              <a:t>palliatieve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zorg</a:t>
            </a:r>
            <a:r>
              <a:rPr lang="nl-NL" dirty="0">
                <a:latin typeface="+mn-lt"/>
              </a:rPr>
              <a:t>?</a:t>
            </a:r>
            <a:endParaRPr dirty="0">
              <a:latin typeface="+mn-lt"/>
            </a:endParaRPr>
          </a:p>
        </p:txBody>
      </p:sp>
      <p:sp>
        <p:nvSpPr>
          <p:cNvPr id="140" name="Voor mensen met een levensbedreigende ziekte of langzame achteruitgang…"/>
          <p:cNvSpPr txBox="1">
            <a:spLocks noGrp="1"/>
          </p:cNvSpPr>
          <p:nvPr>
            <p:ph type="body" sz="half" idx="1"/>
          </p:nvPr>
        </p:nvSpPr>
        <p:spPr>
          <a:xfrm>
            <a:off x="1473200" y="3568700"/>
            <a:ext cx="15577671" cy="7813488"/>
          </a:xfrm>
          <a:prstGeom prst="rect">
            <a:avLst/>
          </a:prstGeom>
        </p:spPr>
        <p:txBody>
          <a:bodyPr lIns="50800" tIns="50800" rIns="50800" bIns="50800" anchor="ctr">
            <a:noAutofit/>
          </a:bodyPr>
          <a:lstStyle/>
          <a:p>
            <a:pPr marL="0" indent="0" defTabSz="914400">
              <a:lnSpc>
                <a:spcPct val="125000"/>
              </a:lnSpc>
              <a:spcBef>
                <a:spcPts val="0"/>
              </a:spcBef>
              <a:buSzPct val="100000"/>
              <a:buNone/>
              <a:defRPr sz="39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-Zorg v</a:t>
            </a:r>
            <a:r>
              <a:rPr sz="5600" dirty="0"/>
              <a:t>oor mensen met een levensbedreigende ziekte of langzame achteruitgang</a:t>
            </a:r>
            <a:endParaRPr lang="nl-NL" sz="5600" dirty="0"/>
          </a:p>
          <a:p>
            <a:pPr marL="0" indent="0" defTabSz="914400">
              <a:lnSpc>
                <a:spcPct val="125000"/>
              </a:lnSpc>
              <a:spcBef>
                <a:spcPts val="0"/>
              </a:spcBef>
              <a:buSzPct val="100000"/>
              <a:buNone/>
              <a:defRPr sz="39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</a:t>
            </a:r>
            <a:r>
              <a:rPr sz="5600" dirty="0" err="1"/>
              <a:t>Gericht</a:t>
            </a:r>
            <a:r>
              <a:rPr sz="5600" dirty="0"/>
              <a:t> op </a:t>
            </a:r>
            <a:r>
              <a:rPr sz="5600" dirty="0">
                <a:solidFill>
                  <a:srgbClr val="FF0000"/>
                </a:solidFill>
              </a:rPr>
              <a:t>comfort</a:t>
            </a:r>
            <a:r>
              <a:rPr sz="5600" dirty="0"/>
              <a:t> (kwaliteit van leven)</a:t>
            </a:r>
            <a:endParaRPr lang="nl-NL" sz="5600" dirty="0"/>
          </a:p>
          <a:p>
            <a:pPr marL="0" indent="0" defTabSz="914400">
              <a:lnSpc>
                <a:spcPct val="125000"/>
              </a:lnSpc>
              <a:spcBef>
                <a:spcPts val="0"/>
              </a:spcBef>
              <a:buSzPct val="100000"/>
              <a:buNone/>
              <a:defRPr sz="39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sz="5600" dirty="0"/>
          </a:p>
          <a:p>
            <a:pPr marL="0" indent="0" defTabSz="914400">
              <a:lnSpc>
                <a:spcPct val="125000"/>
              </a:lnSpc>
              <a:spcBef>
                <a:spcPts val="0"/>
              </a:spcBef>
              <a:buSzTx/>
              <a:buNone/>
              <a:defRPr sz="39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Vragen: </a:t>
            </a:r>
            <a:endParaRPr sz="5600" dirty="0"/>
          </a:p>
          <a:p>
            <a:pPr marL="0" indent="0" defTabSz="914400">
              <a:lnSpc>
                <a:spcPct val="125000"/>
              </a:lnSpc>
              <a:spcBef>
                <a:spcPts val="0"/>
              </a:spcBef>
              <a:buSzPct val="100000"/>
              <a:buNone/>
              <a:defRPr sz="39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5600" dirty="0"/>
              <a:t>Wat is voor u belangrijk, wat heeft u nodig?</a:t>
            </a:r>
          </a:p>
          <a:p>
            <a:pPr marL="0" indent="0" defTabSz="914400">
              <a:lnSpc>
                <a:spcPct val="125000"/>
              </a:lnSpc>
              <a:spcBef>
                <a:spcPts val="0"/>
              </a:spcBef>
              <a:buSzPct val="100000"/>
              <a:buNone/>
              <a:defRPr sz="39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(</a:t>
            </a:r>
            <a:r>
              <a:rPr sz="5600" dirty="0"/>
              <a:t>Lichamelijk, psychisch, sociaal, spiritueel</a:t>
            </a:r>
            <a:r>
              <a:rPr lang="nl-NL" sz="5600" dirty="0"/>
              <a:t>)</a:t>
            </a:r>
            <a:endParaRPr sz="5600"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76E8C5F2-C3A4-8AAE-D58D-8891127055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9" b="8362"/>
          <a:stretch/>
        </p:blipFill>
        <p:spPr>
          <a:xfrm>
            <a:off x="21981459" y="11727760"/>
            <a:ext cx="2238188" cy="180894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Mogelijkheden van thuiszorg"/>
          <p:cNvSpPr txBox="1">
            <a:spLocks noGrp="1"/>
          </p:cNvSpPr>
          <p:nvPr>
            <p:ph type="title"/>
          </p:nvPr>
        </p:nvSpPr>
        <p:spPr>
          <a:xfrm>
            <a:off x="1473200" y="394447"/>
            <a:ext cx="21437600" cy="3174253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dirty="0" err="1">
                <a:latin typeface="+mn-lt"/>
              </a:rPr>
              <a:t>Mogelijkheden</a:t>
            </a:r>
            <a:r>
              <a:rPr dirty="0">
                <a:latin typeface="+mn-lt"/>
              </a:rPr>
              <a:t> van </a:t>
            </a:r>
            <a:r>
              <a:rPr lang="nl-NL" dirty="0">
                <a:latin typeface="+mn-lt"/>
              </a:rPr>
              <a:t>(thuis)zorg</a:t>
            </a:r>
          </a:p>
        </p:txBody>
      </p:sp>
      <p:sp>
        <p:nvSpPr>
          <p:cNvPr id="144" name="Huisarts…"/>
          <p:cNvSpPr txBox="1">
            <a:spLocks noGrp="1"/>
          </p:cNvSpPr>
          <p:nvPr>
            <p:ph type="body" sz="half" idx="1"/>
          </p:nvPr>
        </p:nvSpPr>
        <p:spPr>
          <a:xfrm>
            <a:off x="1473200" y="2366682"/>
            <a:ext cx="16456212" cy="850451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defTabSz="914400">
              <a:lnSpc>
                <a:spcPct val="150000"/>
              </a:lnSpc>
              <a:spcBef>
                <a:spcPts val="0"/>
              </a:spcBef>
              <a:buSzPct val="100000"/>
              <a:buNone/>
              <a:defRPr sz="41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</a:t>
            </a:r>
            <a:r>
              <a:rPr sz="5600" dirty="0"/>
              <a:t>Huisarts</a:t>
            </a:r>
            <a:br>
              <a:rPr lang="nl-NL" sz="5600" dirty="0"/>
            </a:br>
            <a:r>
              <a:rPr lang="nl-NL" sz="5600" dirty="0"/>
              <a:t>-</a:t>
            </a:r>
            <a:r>
              <a:rPr sz="5600" dirty="0" err="1"/>
              <a:t>Wijkverpleging</a:t>
            </a:r>
            <a:r>
              <a:rPr sz="5600" dirty="0"/>
              <a:t> / </a:t>
            </a:r>
            <a:r>
              <a:rPr lang="nl-NL" sz="5600" dirty="0"/>
              <a:t>t</a:t>
            </a:r>
            <a:r>
              <a:rPr sz="5600" dirty="0" err="1"/>
              <a:t>huiszorg</a:t>
            </a:r>
            <a:endParaRPr sz="5600" dirty="0"/>
          </a:p>
          <a:p>
            <a:pPr marL="0" indent="0" defTabSz="914400">
              <a:lnSpc>
                <a:spcPct val="150000"/>
              </a:lnSpc>
              <a:spcBef>
                <a:spcPts val="0"/>
              </a:spcBef>
              <a:buSzPct val="100000"/>
              <a:buNone/>
              <a:defRPr sz="41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</a:t>
            </a:r>
            <a:r>
              <a:rPr sz="5600" dirty="0" err="1"/>
              <a:t>Vrijwilligers</a:t>
            </a:r>
            <a:r>
              <a:rPr sz="5600" dirty="0"/>
              <a:t> in de</a:t>
            </a:r>
            <a:r>
              <a:rPr lang="nl-NL" sz="5600" dirty="0"/>
              <a:t> </a:t>
            </a:r>
            <a:r>
              <a:rPr sz="5600" dirty="0" err="1"/>
              <a:t>palliatieve</a:t>
            </a:r>
            <a:r>
              <a:rPr sz="5600" dirty="0"/>
              <a:t> </a:t>
            </a:r>
            <a:r>
              <a:rPr sz="5600" dirty="0" err="1"/>
              <a:t>zorg</a:t>
            </a:r>
            <a:endParaRPr sz="5600" dirty="0"/>
          </a:p>
          <a:p>
            <a:pPr marL="0" indent="0" defTabSz="914400">
              <a:lnSpc>
                <a:spcPct val="150000"/>
              </a:lnSpc>
              <a:spcBef>
                <a:spcPts val="0"/>
              </a:spcBef>
              <a:buSzPct val="100000"/>
              <a:buNone/>
              <a:defRPr sz="41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</a:t>
            </a:r>
            <a:r>
              <a:rPr sz="5600" dirty="0" err="1"/>
              <a:t>Geestelijk</a:t>
            </a:r>
            <a:r>
              <a:rPr sz="5600" dirty="0"/>
              <a:t> </a:t>
            </a:r>
            <a:r>
              <a:rPr sz="5600" dirty="0" err="1"/>
              <a:t>verzorger</a:t>
            </a:r>
            <a:endParaRPr sz="5600" dirty="0"/>
          </a:p>
          <a:p>
            <a:pPr marL="0" indent="0" defTabSz="914400">
              <a:lnSpc>
                <a:spcPct val="150000"/>
              </a:lnSpc>
              <a:spcBef>
                <a:spcPts val="0"/>
              </a:spcBef>
              <a:buSzPct val="100000"/>
              <a:buNone/>
              <a:defRPr sz="41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</a:t>
            </a:r>
            <a:r>
              <a:rPr sz="5600" dirty="0" err="1"/>
              <a:t>Inloophuizen</a:t>
            </a:r>
            <a:r>
              <a:rPr lang="nl-NL" sz="5600" dirty="0"/>
              <a:t> (Ipso) </a:t>
            </a:r>
          </a:p>
          <a:p>
            <a:pPr marL="0" indent="0" defTabSz="914400">
              <a:lnSpc>
                <a:spcPct val="150000"/>
              </a:lnSpc>
              <a:spcBef>
                <a:spcPts val="0"/>
              </a:spcBef>
              <a:buSzPct val="100000"/>
              <a:buNone/>
              <a:defRPr sz="41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Prakijkondersteuner/maatschappelijk werk</a:t>
            </a:r>
            <a:endParaRPr sz="5600" dirty="0"/>
          </a:p>
          <a:p>
            <a:pPr marL="0" indent="0" defTabSz="914400">
              <a:lnSpc>
                <a:spcPct val="150000"/>
              </a:lnSpc>
              <a:spcBef>
                <a:spcPts val="0"/>
              </a:spcBef>
              <a:buSzPct val="100000"/>
              <a:buNone/>
              <a:defRPr sz="41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-Hospice</a:t>
            </a:r>
          </a:p>
          <a:p>
            <a:pPr marL="0" indent="0" defTabSz="914400">
              <a:lnSpc>
                <a:spcPct val="150000"/>
              </a:lnSpc>
              <a:spcBef>
                <a:spcPts val="0"/>
              </a:spcBef>
              <a:buSzPct val="100000"/>
              <a:buNone/>
              <a:defRPr sz="41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-Mantelzorg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0718C8AF-9967-ECFC-73E9-F0C5BF7B7F1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9" b="8362"/>
          <a:stretch/>
        </p:blipFill>
        <p:spPr>
          <a:xfrm>
            <a:off x="21981459" y="11727760"/>
            <a:ext cx="2238188" cy="180894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Opdracht: beantwoord 1 van onderstaande vragen voor u zelf."/>
          <p:cNvSpPr txBox="1">
            <a:spLocks noGrp="1"/>
          </p:cNvSpPr>
          <p:nvPr>
            <p:ph type="title"/>
          </p:nvPr>
        </p:nvSpPr>
        <p:spPr>
          <a:xfrm>
            <a:off x="995237" y="571500"/>
            <a:ext cx="22393526" cy="2997200"/>
          </a:xfrm>
          <a:prstGeom prst="rect">
            <a:avLst/>
          </a:prstGeom>
        </p:spPr>
        <p:txBody>
          <a:bodyPr>
            <a:normAutofit/>
          </a:bodyPr>
          <a:lstStyle>
            <a:lvl1pPr defTabSz="751205">
              <a:defRPr sz="9828">
                <a:effectLst>
                  <a:outerShdw blurRad="57785" dist="11557" dir="5400000" rotWithShape="0">
                    <a:srgbClr val="000000">
                      <a:alpha val="30000"/>
                    </a:srgbClr>
                  </a:outerShdw>
                </a:effectLst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sz="8800" dirty="0" err="1">
                <a:effectLst/>
                <a:latin typeface="+mn-lt"/>
              </a:rPr>
              <a:t>Opdracht</a:t>
            </a:r>
            <a:r>
              <a:rPr sz="8800" dirty="0">
                <a:effectLst/>
                <a:latin typeface="+mn-lt"/>
              </a:rPr>
              <a:t>: </a:t>
            </a:r>
            <a:r>
              <a:rPr sz="8800" dirty="0" err="1">
                <a:effectLst/>
                <a:latin typeface="+mn-lt"/>
              </a:rPr>
              <a:t>beantwoord</a:t>
            </a:r>
            <a:r>
              <a:rPr sz="8800" dirty="0">
                <a:effectLst/>
                <a:latin typeface="+mn-lt"/>
              </a:rPr>
              <a:t> </a:t>
            </a:r>
            <a:r>
              <a:rPr lang="nl-NL" sz="8800" dirty="0">
                <a:effectLst/>
                <a:latin typeface="+mn-lt"/>
              </a:rPr>
              <a:t>één</a:t>
            </a:r>
            <a:r>
              <a:rPr sz="8800" dirty="0">
                <a:effectLst/>
                <a:latin typeface="+mn-lt"/>
              </a:rPr>
              <a:t> van </a:t>
            </a:r>
            <a:r>
              <a:rPr sz="8800" dirty="0" err="1">
                <a:effectLst/>
                <a:latin typeface="+mn-lt"/>
              </a:rPr>
              <a:t>onderstaande</a:t>
            </a:r>
            <a:r>
              <a:rPr sz="8800" dirty="0">
                <a:effectLst/>
                <a:latin typeface="+mn-lt"/>
              </a:rPr>
              <a:t> </a:t>
            </a:r>
            <a:r>
              <a:rPr sz="8800" dirty="0" err="1">
                <a:effectLst/>
                <a:latin typeface="+mn-lt"/>
              </a:rPr>
              <a:t>vragen</a:t>
            </a:r>
            <a:r>
              <a:rPr sz="8800" dirty="0">
                <a:effectLst/>
                <a:latin typeface="+mn-lt"/>
              </a:rPr>
              <a:t> </a:t>
            </a:r>
            <a:r>
              <a:rPr sz="8800" dirty="0" err="1">
                <a:effectLst/>
                <a:latin typeface="+mn-lt"/>
              </a:rPr>
              <a:t>voor</a:t>
            </a:r>
            <a:r>
              <a:rPr sz="8800" dirty="0">
                <a:effectLst/>
                <a:latin typeface="+mn-lt"/>
              </a:rPr>
              <a:t> </a:t>
            </a:r>
            <a:r>
              <a:rPr sz="8800" dirty="0" err="1">
                <a:effectLst/>
                <a:latin typeface="+mn-lt"/>
              </a:rPr>
              <a:t>uzelf</a:t>
            </a:r>
            <a:endParaRPr sz="8800" dirty="0">
              <a:effectLst/>
              <a:latin typeface="+mn-lt"/>
            </a:endParaRPr>
          </a:p>
        </p:txBody>
      </p:sp>
      <p:sp>
        <p:nvSpPr>
          <p:cNvPr id="160" name="Wat is belangrijk voor u in de laatste fase?…"/>
          <p:cNvSpPr txBox="1">
            <a:spLocks noGrp="1"/>
          </p:cNvSpPr>
          <p:nvPr>
            <p:ph type="body" sz="half" idx="1"/>
          </p:nvPr>
        </p:nvSpPr>
        <p:spPr>
          <a:xfrm>
            <a:off x="1473200" y="3568700"/>
            <a:ext cx="15523882" cy="8458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 defTabSz="914400">
              <a:lnSpc>
                <a:spcPct val="150000"/>
              </a:lnSpc>
              <a:spcBef>
                <a:spcPts val="0"/>
              </a:spcBef>
              <a:buSzPct val="100000"/>
              <a:buFont typeface="Trebuchet MS"/>
              <a:buChar char="‐"/>
              <a:defRPr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5600" dirty="0"/>
              <a:t>Wat is </a:t>
            </a:r>
            <a:r>
              <a:rPr sz="5600" dirty="0" err="1"/>
              <a:t>belangrijk</a:t>
            </a:r>
            <a:r>
              <a:rPr sz="5600" dirty="0"/>
              <a:t> </a:t>
            </a:r>
            <a:r>
              <a:rPr sz="5600" dirty="0" err="1"/>
              <a:t>voor</a:t>
            </a:r>
            <a:r>
              <a:rPr sz="5600" dirty="0"/>
              <a:t> u in de </a:t>
            </a:r>
            <a:r>
              <a:rPr sz="5600" dirty="0" err="1"/>
              <a:t>laatste</a:t>
            </a:r>
            <a:r>
              <a:rPr sz="5600" dirty="0"/>
              <a:t> </a:t>
            </a:r>
            <a:r>
              <a:rPr sz="5600" dirty="0" err="1"/>
              <a:t>fase</a:t>
            </a:r>
            <a:r>
              <a:rPr sz="5600" dirty="0"/>
              <a:t>?</a:t>
            </a:r>
          </a:p>
          <a:p>
            <a:pPr marL="342900" indent="-342900" defTabSz="914400">
              <a:lnSpc>
                <a:spcPct val="150000"/>
              </a:lnSpc>
              <a:spcBef>
                <a:spcPts val="0"/>
              </a:spcBef>
              <a:buSzPct val="100000"/>
              <a:buFont typeface="Trebuchet MS"/>
              <a:buChar char="‐"/>
              <a:defRPr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5600" dirty="0" err="1"/>
              <a:t>Welke</a:t>
            </a:r>
            <a:r>
              <a:rPr sz="5600" dirty="0"/>
              <a:t> </a:t>
            </a:r>
            <a:r>
              <a:rPr sz="5600" dirty="0" err="1"/>
              <a:t>rituelen</a:t>
            </a:r>
            <a:r>
              <a:rPr sz="5600" dirty="0"/>
              <a:t> </a:t>
            </a:r>
            <a:r>
              <a:rPr sz="5600" dirty="0" err="1"/>
              <a:t>zou</a:t>
            </a:r>
            <a:r>
              <a:rPr sz="5600" dirty="0"/>
              <a:t> u </a:t>
            </a:r>
            <a:r>
              <a:rPr sz="5600" dirty="0" err="1"/>
              <a:t>willen</a:t>
            </a:r>
            <a:r>
              <a:rPr sz="5600" dirty="0"/>
              <a:t> </a:t>
            </a:r>
            <a:r>
              <a:rPr sz="5600" dirty="0" err="1"/>
              <a:t>doen</a:t>
            </a:r>
            <a:r>
              <a:rPr sz="5600" dirty="0"/>
              <a:t>? </a:t>
            </a:r>
          </a:p>
          <a:p>
            <a:pPr marL="342900" indent="-342900" defTabSz="914400">
              <a:lnSpc>
                <a:spcPct val="150000"/>
              </a:lnSpc>
              <a:spcBef>
                <a:spcPts val="0"/>
              </a:spcBef>
              <a:buSzPct val="100000"/>
              <a:buFont typeface="Trebuchet MS"/>
              <a:buChar char="‐"/>
              <a:defRPr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5600" dirty="0" err="1"/>
              <a:t>Welke</a:t>
            </a:r>
            <a:r>
              <a:rPr sz="5600" dirty="0"/>
              <a:t> </a:t>
            </a:r>
            <a:r>
              <a:rPr sz="5600" dirty="0" err="1"/>
              <a:t>religieuze</a:t>
            </a:r>
            <a:r>
              <a:rPr sz="5600" dirty="0"/>
              <a:t> </a:t>
            </a:r>
            <a:r>
              <a:rPr sz="5600" dirty="0" err="1"/>
              <a:t>waarden</a:t>
            </a:r>
            <a:r>
              <a:rPr sz="5600" dirty="0"/>
              <a:t> </a:t>
            </a:r>
            <a:r>
              <a:rPr sz="5600" dirty="0" err="1"/>
              <a:t>vindt</a:t>
            </a:r>
            <a:r>
              <a:rPr sz="5600" dirty="0"/>
              <a:t> u </a:t>
            </a:r>
            <a:r>
              <a:rPr sz="5600" dirty="0" err="1"/>
              <a:t>belangrijk</a:t>
            </a:r>
            <a:r>
              <a:rPr sz="5600" dirty="0"/>
              <a:t>?</a:t>
            </a:r>
          </a:p>
          <a:p>
            <a:pPr marL="342900" indent="-342900" defTabSz="914400">
              <a:lnSpc>
                <a:spcPct val="150000"/>
              </a:lnSpc>
              <a:spcBef>
                <a:spcPts val="0"/>
              </a:spcBef>
              <a:buSzPct val="100000"/>
              <a:buFont typeface="Trebuchet MS"/>
              <a:buChar char="‐"/>
              <a:defRPr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5600" dirty="0" err="1"/>
              <a:t>Waar</a:t>
            </a:r>
            <a:r>
              <a:rPr sz="5600" dirty="0"/>
              <a:t> bent u bang </a:t>
            </a:r>
            <a:r>
              <a:rPr sz="5600" dirty="0" err="1"/>
              <a:t>voor</a:t>
            </a:r>
            <a:r>
              <a:rPr sz="5600" dirty="0"/>
              <a:t>?</a:t>
            </a:r>
          </a:p>
          <a:p>
            <a:pPr marL="342900" indent="-342900" defTabSz="914400">
              <a:lnSpc>
                <a:spcPct val="150000"/>
              </a:lnSpc>
              <a:spcBef>
                <a:spcPts val="0"/>
              </a:spcBef>
              <a:buSzPct val="100000"/>
              <a:buFont typeface="Trebuchet MS"/>
              <a:buChar char="‐"/>
              <a:defRPr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5600" dirty="0" err="1"/>
              <a:t>Waar</a:t>
            </a:r>
            <a:r>
              <a:rPr sz="5600" dirty="0"/>
              <a:t> wilt u </a:t>
            </a:r>
            <a:r>
              <a:rPr sz="5600" dirty="0" err="1"/>
              <a:t>sterven</a:t>
            </a:r>
            <a:r>
              <a:rPr sz="5600" dirty="0"/>
              <a:t> en </a:t>
            </a:r>
            <a:r>
              <a:rPr sz="5600" dirty="0" err="1"/>
              <a:t>wie</a:t>
            </a:r>
            <a:r>
              <a:rPr sz="5600" dirty="0"/>
              <a:t> </a:t>
            </a:r>
            <a:r>
              <a:rPr sz="5600" dirty="0" err="1"/>
              <a:t>zijn</a:t>
            </a:r>
            <a:r>
              <a:rPr sz="5600" dirty="0"/>
              <a:t> </a:t>
            </a:r>
            <a:r>
              <a:rPr sz="5600" dirty="0" err="1"/>
              <a:t>daarbij</a:t>
            </a:r>
            <a:r>
              <a:rPr sz="5600" dirty="0"/>
              <a:t>?</a:t>
            </a:r>
          </a:p>
          <a:p>
            <a:pPr marL="342900" indent="-342900" defTabSz="914400">
              <a:lnSpc>
                <a:spcPct val="150000"/>
              </a:lnSpc>
              <a:spcBef>
                <a:spcPts val="0"/>
              </a:spcBef>
              <a:buSzPct val="100000"/>
              <a:buFont typeface="Trebuchet MS"/>
              <a:buChar char="‐"/>
              <a:defRPr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5600" dirty="0"/>
              <a:t>Wat </a:t>
            </a:r>
            <a:r>
              <a:rPr sz="5600" dirty="0" err="1"/>
              <a:t>betekent</a:t>
            </a:r>
            <a:r>
              <a:rPr sz="5600" dirty="0"/>
              <a:t> </a:t>
            </a:r>
            <a:r>
              <a:rPr sz="5600" dirty="0" err="1"/>
              <a:t>sterven</a:t>
            </a:r>
            <a:r>
              <a:rPr sz="5600" b="1" dirty="0"/>
              <a:t> </a:t>
            </a:r>
            <a:r>
              <a:rPr sz="5600" dirty="0" err="1"/>
              <a:t>voor</a:t>
            </a:r>
            <a:r>
              <a:rPr sz="5600" dirty="0"/>
              <a:t> u?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786BF982-10F7-92F3-85AF-859679A4A27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9" b="8362"/>
          <a:stretch/>
        </p:blipFill>
        <p:spPr>
          <a:xfrm>
            <a:off x="21981459" y="11727760"/>
            <a:ext cx="2238188" cy="180894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Deel 2. Praten over uw levenseinde"/>
          <p:cNvSpPr txBox="1">
            <a:spLocks noGrp="1"/>
          </p:cNvSpPr>
          <p:nvPr>
            <p:ph type="title"/>
          </p:nvPr>
        </p:nvSpPr>
        <p:spPr>
          <a:xfrm>
            <a:off x="995237" y="571500"/>
            <a:ext cx="22393526" cy="29972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dirty="0">
                <a:latin typeface="+mn-lt"/>
              </a:rPr>
              <a:t>Praten over uw levenseinde</a:t>
            </a:r>
          </a:p>
        </p:txBody>
      </p:sp>
      <p:sp>
        <p:nvSpPr>
          <p:cNvPr id="172" name="Zorg in de laatste levensfase (palliatieve zorg)…"/>
          <p:cNvSpPr txBox="1"/>
          <p:nvPr/>
        </p:nvSpPr>
        <p:spPr>
          <a:xfrm>
            <a:off x="1291809" y="4224458"/>
            <a:ext cx="12226967" cy="75784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 defTabSz="914400">
              <a:lnSpc>
                <a:spcPct val="125000"/>
              </a:lnSpc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5600" dirty="0"/>
              <a:t>Zorg in de </a:t>
            </a:r>
            <a:r>
              <a:rPr sz="5600" dirty="0" err="1"/>
              <a:t>laatste</a:t>
            </a:r>
            <a:r>
              <a:rPr sz="5600" dirty="0"/>
              <a:t> </a:t>
            </a:r>
            <a:r>
              <a:rPr sz="5600" dirty="0" err="1"/>
              <a:t>levensfase</a:t>
            </a:r>
            <a:r>
              <a:rPr sz="5600" dirty="0"/>
              <a:t> (</a:t>
            </a:r>
            <a:r>
              <a:rPr sz="5600" dirty="0" err="1"/>
              <a:t>palliatieve</a:t>
            </a:r>
            <a:r>
              <a:rPr sz="5600" dirty="0"/>
              <a:t> </a:t>
            </a:r>
            <a:r>
              <a:rPr sz="5600" dirty="0" err="1"/>
              <a:t>zorg</a:t>
            </a:r>
            <a:r>
              <a:rPr sz="5600" dirty="0"/>
              <a:t>)</a:t>
            </a:r>
          </a:p>
          <a:p>
            <a:pPr algn="l" defTabSz="914400">
              <a:lnSpc>
                <a:spcPct val="125000"/>
              </a:lnSpc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sz="5600" dirty="0"/>
          </a:p>
          <a:p>
            <a:pPr algn="l" defTabSz="914400">
              <a:lnSpc>
                <a:spcPct val="125000"/>
              </a:lnSpc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5600" dirty="0" err="1"/>
              <a:t>Wensen</a:t>
            </a:r>
            <a:r>
              <a:rPr sz="5600" dirty="0"/>
              <a:t> in de </a:t>
            </a:r>
            <a:r>
              <a:rPr sz="5600" dirty="0" err="1"/>
              <a:t>laatste</a:t>
            </a:r>
            <a:r>
              <a:rPr sz="5600" dirty="0"/>
              <a:t> </a:t>
            </a:r>
            <a:r>
              <a:rPr sz="5600" dirty="0" err="1"/>
              <a:t>levensfase</a:t>
            </a:r>
            <a:endParaRPr sz="5600" dirty="0"/>
          </a:p>
          <a:p>
            <a:pPr algn="l" defTabSz="914400">
              <a:lnSpc>
                <a:spcPct val="125000"/>
              </a:lnSpc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sz="5600" dirty="0"/>
          </a:p>
          <a:p>
            <a:pPr algn="l" defTabSz="914400">
              <a:lnSpc>
                <a:spcPct val="125000"/>
              </a:lnSpc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5600" dirty="0" err="1"/>
              <a:t>Praten</a:t>
            </a:r>
            <a:r>
              <a:rPr sz="5600" dirty="0"/>
              <a:t> met </a:t>
            </a:r>
            <a:r>
              <a:rPr sz="5600" dirty="0" err="1"/>
              <a:t>uw</a:t>
            </a:r>
            <a:r>
              <a:rPr sz="5600" dirty="0"/>
              <a:t> </a:t>
            </a:r>
            <a:r>
              <a:rPr sz="5600" dirty="0" err="1"/>
              <a:t>naasten</a:t>
            </a:r>
            <a:r>
              <a:rPr sz="5600" dirty="0"/>
              <a:t> en </a:t>
            </a:r>
            <a:r>
              <a:rPr sz="5600" dirty="0" err="1"/>
              <a:t>een</a:t>
            </a:r>
            <a:r>
              <a:rPr sz="5600" dirty="0"/>
              <a:t> arts</a:t>
            </a:r>
          </a:p>
          <a:p>
            <a:pPr algn="l" defTabSz="914400">
              <a:lnSpc>
                <a:spcPct val="125000"/>
              </a:lnSpc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A0D57312-31B8-A826-45D5-C81E3C05F64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9" b="8362"/>
          <a:stretch/>
        </p:blipFill>
        <p:spPr>
          <a:xfrm>
            <a:off x="21981459" y="11727760"/>
            <a:ext cx="2238188" cy="180894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Beslissingen nemen"/>
          <p:cNvSpPr txBox="1">
            <a:spLocks noGrp="1"/>
          </p:cNvSpPr>
          <p:nvPr>
            <p:ph type="title"/>
          </p:nvPr>
        </p:nvSpPr>
        <p:spPr>
          <a:xfrm>
            <a:off x="1473200" y="480222"/>
            <a:ext cx="21437600" cy="29972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lang="nl-NL" dirty="0"/>
              <a:t>Onze vraag aan u: </a:t>
            </a:r>
            <a:br>
              <a:rPr lang="nl-NL" dirty="0"/>
            </a:br>
            <a:r>
              <a:rPr lang="nl-NL" dirty="0">
                <a:solidFill>
                  <a:srgbClr val="FF0000"/>
                </a:solidFill>
              </a:rPr>
              <a:t>nadenken, bespreken, doorgeven!</a:t>
            </a:r>
            <a:endParaRPr dirty="0"/>
          </a:p>
        </p:txBody>
      </p:sp>
      <p:sp>
        <p:nvSpPr>
          <p:cNvPr id="180" name="Reanimeren…"/>
          <p:cNvSpPr txBox="1">
            <a:spLocks noGrp="1"/>
          </p:cNvSpPr>
          <p:nvPr>
            <p:ph type="body" sz="half" idx="1"/>
          </p:nvPr>
        </p:nvSpPr>
        <p:spPr>
          <a:xfrm>
            <a:off x="1473200" y="4105835"/>
            <a:ext cx="12479102" cy="792106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57200" lvl="1" indent="0" defTabSz="914400">
              <a:lnSpc>
                <a:spcPct val="90000"/>
              </a:lnSpc>
              <a:spcBef>
                <a:spcPts val="500"/>
              </a:spcBef>
              <a:buSzPct val="100000"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5600" dirty="0">
                <a:solidFill>
                  <a:srgbClr val="FF0000"/>
                </a:solidFill>
              </a:rPr>
              <a:t>R</a:t>
            </a:r>
            <a:r>
              <a:rPr sz="5600" dirty="0"/>
              <a:t>eanimeren</a:t>
            </a:r>
            <a:r>
              <a:rPr lang="nl-NL" sz="5600" dirty="0"/>
              <a:t>							</a:t>
            </a:r>
            <a:r>
              <a:rPr lang="nl-NL" sz="5600" dirty="0">
                <a:solidFill>
                  <a:srgbClr val="FF0000"/>
                </a:solidFill>
              </a:rPr>
              <a:t>R</a:t>
            </a:r>
          </a:p>
          <a:p>
            <a:pPr marL="457200" lvl="1" indent="0" defTabSz="914400">
              <a:lnSpc>
                <a:spcPct val="90000"/>
              </a:lnSpc>
              <a:spcBef>
                <a:spcPts val="500"/>
              </a:spcBef>
              <a:buSzPct val="100000"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>
                <a:solidFill>
                  <a:srgbClr val="FF0000"/>
                </a:solidFill>
              </a:rPr>
              <a:t>I</a:t>
            </a:r>
            <a:r>
              <a:rPr lang="nl-NL" sz="5600" dirty="0"/>
              <a:t>C opname							</a:t>
            </a:r>
            <a:r>
              <a:rPr lang="nl-NL" sz="5600" dirty="0">
                <a:solidFill>
                  <a:srgbClr val="FF0000"/>
                </a:solidFill>
              </a:rPr>
              <a:t>I</a:t>
            </a:r>
            <a:endParaRPr sz="5600" dirty="0">
              <a:solidFill>
                <a:srgbClr val="FF0000"/>
              </a:solidFill>
            </a:endParaRPr>
          </a:p>
          <a:p>
            <a:pPr marL="457200" lvl="1" indent="0" defTabSz="914400">
              <a:lnSpc>
                <a:spcPct val="90000"/>
              </a:lnSpc>
              <a:spcBef>
                <a:spcPts val="500"/>
              </a:spcBef>
              <a:buSzPct val="100000"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5600" dirty="0" err="1">
                <a:solidFill>
                  <a:srgbClr val="FF0000"/>
                </a:solidFill>
              </a:rPr>
              <a:t>Z</a:t>
            </a:r>
            <a:r>
              <a:rPr sz="5600" dirty="0" err="1"/>
              <a:t>iekenhuis</a:t>
            </a:r>
            <a:r>
              <a:rPr lang="nl-NL" sz="5600" dirty="0"/>
              <a:t> opname?				</a:t>
            </a:r>
            <a:r>
              <a:rPr lang="nl-NL" sz="5600" dirty="0">
                <a:solidFill>
                  <a:srgbClr val="FF0000"/>
                </a:solidFill>
              </a:rPr>
              <a:t>Z</a:t>
            </a:r>
            <a:endParaRPr sz="5600" dirty="0">
              <a:solidFill>
                <a:srgbClr val="FF0000"/>
              </a:solidFill>
            </a:endParaRPr>
          </a:p>
          <a:p>
            <a:pPr marL="457200" lvl="1" indent="0" defTabSz="914400">
              <a:lnSpc>
                <a:spcPct val="90000"/>
              </a:lnSpc>
              <a:spcBef>
                <a:spcPts val="500"/>
              </a:spcBef>
              <a:buSzPct val="100000"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>
                <a:solidFill>
                  <a:srgbClr val="FF0000"/>
                </a:solidFill>
              </a:rPr>
              <a:t>A</a:t>
            </a:r>
            <a:r>
              <a:rPr lang="nl-NL" sz="5600" dirty="0"/>
              <a:t>ntibiotica of behandeling?	</a:t>
            </a:r>
            <a:r>
              <a:rPr lang="nl-NL" sz="5600" dirty="0">
                <a:solidFill>
                  <a:srgbClr val="FF0000"/>
                </a:solidFill>
              </a:rPr>
              <a:t>A</a:t>
            </a:r>
          </a:p>
          <a:p>
            <a:pPr marL="457200" lvl="1" indent="0" defTabSz="914400">
              <a:lnSpc>
                <a:spcPct val="90000"/>
              </a:lnSpc>
              <a:spcBef>
                <a:spcPts val="500"/>
              </a:spcBef>
              <a:buSzPct val="100000"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sz="5600" dirty="0"/>
          </a:p>
          <a:p>
            <a:pPr marL="457200" lvl="1" indent="0" defTabSz="914400">
              <a:lnSpc>
                <a:spcPct val="90000"/>
              </a:lnSpc>
              <a:spcBef>
                <a:spcPts val="500"/>
              </a:spcBef>
              <a:buSzPct val="100000"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</a:t>
            </a:r>
            <a:r>
              <a:rPr sz="5600" dirty="0" err="1"/>
              <a:t>Palliatieve</a:t>
            </a:r>
            <a:r>
              <a:rPr sz="5600" dirty="0"/>
              <a:t> sedatie</a:t>
            </a:r>
            <a:endParaRPr lang="nl-NL" sz="5600" dirty="0"/>
          </a:p>
          <a:p>
            <a:pPr marL="457200" lvl="1" indent="0" defTabSz="914400">
              <a:lnSpc>
                <a:spcPct val="90000"/>
              </a:lnSpc>
              <a:spcBef>
                <a:spcPts val="500"/>
              </a:spcBef>
              <a:buSzPct val="100000"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nl-NL" sz="5600" dirty="0"/>
              <a:t>-Euthanasie</a:t>
            </a:r>
            <a:endParaRPr sz="5600" dirty="0"/>
          </a:p>
          <a:p>
            <a:pPr marL="800100" lvl="1" indent="-342900" defTabSz="91440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•"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dirty="0"/>
          </a:p>
          <a:p>
            <a:pPr marL="457200" lvl="1" indent="0" defTabSz="914400">
              <a:spcBef>
                <a:spcPts val="500"/>
              </a:spcBef>
              <a:buSzPct val="100000"/>
              <a:buNone/>
              <a:defRPr sz="45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3800" dirty="0" err="1"/>
              <a:t>Keuzehulp</a:t>
            </a:r>
            <a:r>
              <a:rPr sz="3800" dirty="0"/>
              <a:t>:</a:t>
            </a:r>
            <a:r>
              <a:rPr lang="nl-NL" sz="3800" dirty="0"/>
              <a:t> https://www.thuisarts.nl/keuzehulpen/verken-uw-wensen-voor-zorg-en-behandeling </a:t>
            </a:r>
            <a:endParaRPr sz="3800" u="sng" dirty="0">
              <a:solidFill>
                <a:srgbClr val="0563C1"/>
              </a:solidFill>
              <a:uFill>
                <a:solidFill>
                  <a:srgbClr val="0563C1"/>
                </a:solidFill>
              </a:uFill>
              <a:hlinkClick r:id="rId2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A11F0056-BF7A-5033-DBBF-3A4B7942C8E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9" b="8362"/>
          <a:stretch/>
        </p:blipFill>
        <p:spPr>
          <a:xfrm>
            <a:off x="21981459" y="11727760"/>
            <a:ext cx="2238188" cy="180894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armony">
  <a:themeElements>
    <a:clrScheme name="Harmony">
      <a:dk1>
        <a:srgbClr val="000000"/>
      </a:dk1>
      <a:lt1>
        <a:srgbClr val="FFFFFF"/>
      </a:lt1>
      <a:dk2>
        <a:srgbClr val="565F5F"/>
      </a:dk2>
      <a:lt2>
        <a:srgbClr val="C2CBCA"/>
      </a:lt2>
      <a:accent1>
        <a:srgbClr val="87AEC1"/>
      </a:accent1>
      <a:accent2>
        <a:srgbClr val="D6BB9E"/>
      </a:accent2>
      <a:accent3>
        <a:srgbClr val="CC7A69"/>
      </a:accent3>
      <a:accent4>
        <a:srgbClr val="EAAB5C"/>
      </a:accent4>
      <a:accent5>
        <a:srgbClr val="98C8C6"/>
      </a:accent5>
      <a:accent6>
        <a:srgbClr val="C3CD8B"/>
      </a:accent6>
      <a:hlink>
        <a:srgbClr val="0000FF"/>
      </a:hlink>
      <a:folHlink>
        <a:srgbClr val="FF00FF"/>
      </a:folHlink>
    </a:clrScheme>
    <a:fontScheme name="Harmony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Harmon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oefler Text"/>
            <a:ea typeface="Hoefler Text"/>
            <a:cs typeface="Hoefler Text"/>
            <a:sym typeface="Hoefler T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chemeClr val="accent5">
              <a:hueOff val="85969"/>
              <a:satOff val="-7811"/>
              <a:lumOff val="-38955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Hoefler Text"/>
            <a:ea typeface="Hoefler Text"/>
            <a:cs typeface="Hoefler Text"/>
            <a:sym typeface="Hoefler T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CF7607A89CF642A26F13E5AF1A05D0" ma:contentTypeVersion="17" ma:contentTypeDescription="Een nieuw document maken." ma:contentTypeScope="" ma:versionID="bea562b083ca66b2d19a99140d06ba04">
  <xsd:schema xmlns:xsd="http://www.w3.org/2001/XMLSchema" xmlns:xs="http://www.w3.org/2001/XMLSchema" xmlns:p="http://schemas.microsoft.com/office/2006/metadata/properties" xmlns:ns2="c452a5c2-6455-4f2b-b9a6-1f7e2a8fe803" xmlns:ns3="484d0391-892d-40b7-be88-2c9aabb65bea" targetNamespace="http://schemas.microsoft.com/office/2006/metadata/properties" ma:root="true" ma:fieldsID="1c8ee91926a5849c3adc0713adeb3cb7" ns2:_="" ns3:_="">
    <xsd:import namespace="c452a5c2-6455-4f2b-b9a6-1f7e2a8fe803"/>
    <xsd:import namespace="484d0391-892d-40b7-be88-2c9aabb65b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52a5c2-6455-4f2b-b9a6-1f7e2a8fe8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ad00151b-6443-48be-a8f8-47d5911425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d0391-892d-40b7-be88-2c9aabb65be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9aeb06a-c30b-417c-9ee0-07d21e7ed60f}" ma:internalName="TaxCatchAll" ma:showField="CatchAllData" ma:web="484d0391-892d-40b7-be88-2c9aabb65b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84d0391-892d-40b7-be88-2c9aabb65bea">
      <UserInfo>
        <DisplayName>Héline  van Vuuren</DisplayName>
        <AccountId>414</AccountId>
        <AccountType/>
      </UserInfo>
      <UserInfo>
        <DisplayName>Carolien Holtslag</DisplayName>
        <AccountId>77</AccountId>
        <AccountType/>
      </UserInfo>
    </SharedWithUsers>
    <lcf76f155ced4ddcb4097134ff3c332f xmlns="c452a5c2-6455-4f2b-b9a6-1f7e2a8fe803">
      <Terms xmlns="http://schemas.microsoft.com/office/infopath/2007/PartnerControls"/>
    </lcf76f155ced4ddcb4097134ff3c332f>
    <TaxCatchAll xmlns="484d0391-892d-40b7-be88-2c9aabb65be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38E978-3A5F-44A4-9107-DA60CAFD0C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52a5c2-6455-4f2b-b9a6-1f7e2a8fe803"/>
    <ds:schemaRef ds:uri="484d0391-892d-40b7-be88-2c9aabb65b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09E85F-BA4A-4A42-B925-F46C1361A930}">
  <ds:schemaRefs>
    <ds:schemaRef ds:uri="http://schemas.microsoft.com/office/2006/metadata/properties"/>
    <ds:schemaRef ds:uri="http://schemas.microsoft.com/office/infopath/2007/PartnerControls"/>
    <ds:schemaRef ds:uri="484d0391-892d-40b7-be88-2c9aabb65bea"/>
    <ds:schemaRef ds:uri="c452a5c2-6455-4f2b-b9a6-1f7e2a8fe803"/>
  </ds:schemaRefs>
</ds:datastoreItem>
</file>

<file path=customXml/itemProps3.xml><?xml version="1.0" encoding="utf-8"?>
<ds:datastoreItem xmlns:ds="http://schemas.openxmlformats.org/officeDocument/2006/customXml" ds:itemID="{3152EC74-5C72-4A85-9DF1-9B4F2CB0C6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1964</TotalTime>
  <Words>763</Words>
  <Application>Microsoft Office PowerPoint</Application>
  <PresentationFormat>Aangepast</PresentationFormat>
  <Paragraphs>130</Paragraphs>
  <Slides>21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Helvetica Neue</vt:lpstr>
      <vt:lpstr>Trebuchet MS</vt:lpstr>
      <vt:lpstr>Kantoorthema</vt:lpstr>
      <vt:lpstr>Welkom </vt:lpstr>
      <vt:lpstr>Waarom deze bijeenkomst?</vt:lpstr>
      <vt:lpstr>Wat bespreken we vandaag?</vt:lpstr>
      <vt:lpstr>De Surprise Question</vt:lpstr>
      <vt:lpstr>Wat is palliatieve zorg?</vt:lpstr>
      <vt:lpstr>Mogelijkheden van (thuis)zorg</vt:lpstr>
      <vt:lpstr>Opdracht: beantwoord één van onderstaande vragen voor uzelf</vt:lpstr>
      <vt:lpstr>Praten over uw levenseinde</vt:lpstr>
      <vt:lpstr>Onze vraag aan u:  nadenken, bespreken, doorgeven!</vt:lpstr>
      <vt:lpstr> R = Reanimatie?</vt:lpstr>
      <vt:lpstr>I = Opname op de IC?</vt:lpstr>
      <vt:lpstr>Z =  Ziekenhuis?</vt:lpstr>
      <vt:lpstr>A = Antibiotica (andere behandelingen)?</vt:lpstr>
      <vt:lpstr>Voorbeelden van andere wensen</vt:lpstr>
      <vt:lpstr>‘Normaal/natuurlijk sterven’ </vt:lpstr>
      <vt:lpstr>Palliatieve sedatie:</vt:lpstr>
      <vt:lpstr>Euthanasie</vt:lpstr>
      <vt:lpstr>-Vastleggen in een document  Uw wensen rondom behandeling of levenseinde, het aanwijzen van een zorgvertegenwoordiger  -Als u zelf geen beslissingen meer kunt nemen (bijvoorbeeld coma)  -Duidelijk hoe u erover denkt, ook als u het zelf niet meer kunt zeggen  Het hoeft niet via de notaris! Uw wensen en uw wilsverklaring kunt u altijd veranderen</vt:lpstr>
      <vt:lpstr>Weet u wat u wilt?</vt:lpstr>
      <vt:lpstr>Praten met uw arts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Uw wensen in de laatste levensfase Maak ze bespreekbaar</dc:title>
  <dc:creator>Carolien Holtslag</dc:creator>
  <cp:lastModifiedBy>POHGGZ Visser</cp:lastModifiedBy>
  <cp:revision>37</cp:revision>
  <cp:lastPrinted>2023-09-25T14:27:49Z</cp:lastPrinted>
  <dcterms:modified xsi:type="dcterms:W3CDTF">2024-04-22T11:19:33Z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0x0101006DCF7607A89CF642A26F13E5AF1A05D0</vt:lpwstr>
  </property>
</Properties>
</file>